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82" r:id="rId3"/>
    <p:sldId id="745" r:id="rId4"/>
    <p:sldId id="757" r:id="rId5"/>
    <p:sldId id="769" r:id="rId6"/>
    <p:sldId id="759" r:id="rId7"/>
    <p:sldId id="764" r:id="rId8"/>
    <p:sldId id="758" r:id="rId9"/>
    <p:sldId id="768" r:id="rId10"/>
    <p:sldId id="752" r:id="rId11"/>
    <p:sldId id="767" r:id="rId12"/>
    <p:sldId id="760" r:id="rId13"/>
    <p:sldId id="763" r:id="rId14"/>
    <p:sldId id="762" r:id="rId15"/>
    <p:sldId id="765" r:id="rId16"/>
    <p:sldId id="766" r:id="rId17"/>
    <p:sldId id="602"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45"/>
            <p14:sldId id="757"/>
            <p14:sldId id="769"/>
            <p14:sldId id="759"/>
            <p14:sldId id="764"/>
            <p14:sldId id="758"/>
            <p14:sldId id="768"/>
            <p14:sldId id="752"/>
            <p14:sldId id="767"/>
            <p14:sldId id="760"/>
            <p14:sldId id="763"/>
            <p14:sldId id="762"/>
            <p14:sldId id="765"/>
            <p14:sldId id="766"/>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85" d="100"/>
          <a:sy n="85" d="100"/>
        </p:scale>
        <p:origin x="414" y="12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ACAB6-06A0-453C-A925-AEEA3DA9F518}" type="slidenum">
              <a:rPr lang="en-CA" smtClean="0"/>
              <a:t>9</a:t>
            </a:fld>
            <a:endParaRPr lang="en-CA"/>
          </a:p>
        </p:txBody>
      </p:sp>
    </p:spTree>
    <p:extLst>
      <p:ext uri="{BB962C8B-B14F-4D97-AF65-F5344CB8AC3E}">
        <p14:creationId xmlns:p14="http://schemas.microsoft.com/office/powerpoint/2010/main" val="1338217378"/>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Linear operators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Linear operators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Linear operators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Linear operators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10.m4a"/><Relationship Id="rId7" Type="http://schemas.openxmlformats.org/officeDocument/2006/relationships/image" Target="../media/image16.wmf"/><Relationship Id="rId2" Type="http://schemas.openxmlformats.org/officeDocument/2006/relationships/tags" Target="../tags/tag8.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0.m4a"/><Relationship Id="rId9" Type="http://schemas.openxmlformats.org/officeDocument/2006/relationships/image" Target="../media/image17.w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12.m4a"/><Relationship Id="rId7" Type="http://schemas.openxmlformats.org/officeDocument/2006/relationships/image" Target="../media/image18.wmf"/><Relationship Id="rId2" Type="http://schemas.openxmlformats.org/officeDocument/2006/relationships/tags" Target="../tags/tag10.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2.m4a"/><Relationship Id="rId9" Type="http://schemas.openxmlformats.org/officeDocument/2006/relationships/image" Target="../media/image19.wmf"/></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20.wmf"/><Relationship Id="rId2" Type="http://schemas.openxmlformats.org/officeDocument/2006/relationships/tags" Target="../tags/tag11.xml"/><Relationship Id="rId1" Type="http://schemas.openxmlformats.org/officeDocument/2006/relationships/vmlDrawing" Target="../drawings/vmlDrawing5.vml"/><Relationship Id="rId6" Type="http://schemas.openxmlformats.org/officeDocument/2006/relationships/oleObject" Target="../embeddings/oleObject12.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20.wmf"/><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24.wmf"/><Relationship Id="rId1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21.wmf"/><Relationship Id="rId12" Type="http://schemas.openxmlformats.org/officeDocument/2006/relationships/oleObject" Target="../embeddings/oleObject17.bin"/><Relationship Id="rId17" Type="http://schemas.openxmlformats.org/officeDocument/2006/relationships/image" Target="../media/image26.wmf"/><Relationship Id="rId2" Type="http://schemas.openxmlformats.org/officeDocument/2006/relationships/tags" Target="../tags/tag14.xml"/><Relationship Id="rId16" Type="http://schemas.openxmlformats.org/officeDocument/2006/relationships/oleObject" Target="../embeddings/oleObject19.bin"/><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image" Target="../media/image23.wmf"/><Relationship Id="rId5" Type="http://schemas.openxmlformats.org/officeDocument/2006/relationships/slideLayout" Target="../slideLayouts/slideLayout2.xml"/><Relationship Id="rId15" Type="http://schemas.openxmlformats.org/officeDocument/2006/relationships/image" Target="../media/image25.wmf"/><Relationship Id="rId10" Type="http://schemas.openxmlformats.org/officeDocument/2006/relationships/oleObject" Target="../embeddings/oleObject16.bin"/><Relationship Id="rId4" Type="http://schemas.openxmlformats.org/officeDocument/2006/relationships/audio" Target="../media/media16.m4a"/><Relationship Id="rId9" Type="http://schemas.openxmlformats.org/officeDocument/2006/relationships/image" Target="../media/image22.wmf"/><Relationship Id="rId14"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9.wmf"/><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18" Type="http://schemas.openxmlformats.org/officeDocument/2006/relationships/image" Target="../media/image15.wmf"/><Relationship Id="rId3" Type="http://schemas.microsoft.com/office/2007/relationships/media" Target="../media/media9.m4a"/><Relationship Id="rId7" Type="http://schemas.openxmlformats.org/officeDocument/2006/relationships/oleObject" Target="../embeddings/oleObject2.bin"/><Relationship Id="rId12" Type="http://schemas.openxmlformats.org/officeDocument/2006/relationships/image" Target="../media/image12.wmf"/><Relationship Id="rId17" Type="http://schemas.openxmlformats.org/officeDocument/2006/relationships/oleObject" Target="../embeddings/oleObject7.bin"/><Relationship Id="rId2" Type="http://schemas.openxmlformats.org/officeDocument/2006/relationships/tags" Target="../tags/tag7.xml"/><Relationship Id="rId16" Type="http://schemas.openxmlformats.org/officeDocument/2006/relationships/image" Target="../media/image14.wmf"/><Relationship Id="rId1" Type="http://schemas.openxmlformats.org/officeDocument/2006/relationships/vmlDrawing" Target="../drawings/vmlDrawing2.vml"/><Relationship Id="rId6" Type="http://schemas.openxmlformats.org/officeDocument/2006/relationships/notesSlide" Target="../notesSlides/notesSlide1.xml"/><Relationship Id="rId11" Type="http://schemas.openxmlformats.org/officeDocument/2006/relationships/oleObject" Target="../embeddings/oleObject4.bin"/><Relationship Id="rId5" Type="http://schemas.openxmlformats.org/officeDocument/2006/relationships/slideLayout" Target="../slideLayouts/slideLayout2.xml"/><Relationship Id="rId15" Type="http://schemas.openxmlformats.org/officeDocument/2006/relationships/oleObject" Target="../embeddings/oleObject6.bin"/><Relationship Id="rId10" Type="http://schemas.openxmlformats.org/officeDocument/2006/relationships/image" Target="../media/image11.wmf"/><Relationship Id="rId19"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oleObject" Target="../embeddings/oleObject3.bin"/><Relationship Id="rId1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8.10 Linear operators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F53ACBBC-90BD-4FAA-928B-C1FB6FDB8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2872"/>
    </mc:Choice>
    <mc:Fallback>
      <p:transition spd="slow" advTm="12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latin typeface="Times New Roman" panose="02020603050405020304" pitchFamily="18" charset="0"/>
              </a:rPr>
              <a:t>We can also define powers of operators:</a:t>
            </a:r>
          </a:p>
          <a:p>
            <a:pPr marL="0" indent="0">
              <a:buNone/>
            </a:pPr>
            <a:r>
              <a:rPr lang="en-US" dirty="0">
                <a:latin typeface="Times New Roman" panose="02020603050405020304" pitchFamily="18" charset="0"/>
              </a:rPr>
              <a:t>	</a:t>
            </a:r>
            <a:r>
              <a:rPr lang="en-US" dirty="0"/>
              <a:t>For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and a non-negative integer </a:t>
            </a:r>
            <a:r>
              <a:rPr lang="en-US" i="1" dirty="0">
                <a:latin typeface="Times New Roman" panose="02020603050405020304" pitchFamily="18" charset="0"/>
              </a:rPr>
              <a:t>n</a:t>
            </a:r>
            <a:r>
              <a:rPr lang="en-US" dirty="0"/>
              <a:t>, define</a:t>
            </a:r>
          </a:p>
          <a:p>
            <a:pPr marL="0" indent="0">
              <a:buNone/>
            </a:pPr>
            <a:endParaRPr lang="en-US" dirty="0"/>
          </a:p>
          <a:p>
            <a:pPr marL="0" indent="0">
              <a:buNone/>
            </a:pPr>
            <a:endParaRPr lang="en-US" dirty="0"/>
          </a:p>
          <a:p>
            <a:pPr marL="0" indent="0">
              <a:buNone/>
            </a:pPr>
            <a:endParaRPr lang="en-US" dirty="0"/>
          </a:p>
          <a:p>
            <a:pPr marL="0" indent="0">
              <a:buNone/>
            </a:pPr>
            <a:r>
              <a:rPr lang="en-US" dirty="0"/>
              <a:t>	For an invertible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and an integer </a:t>
            </a:r>
            <a:r>
              <a:rPr lang="en-US" i="1" dirty="0">
                <a:latin typeface="Times New Roman" panose="02020603050405020304" pitchFamily="18" charset="0"/>
              </a:rPr>
              <a:t>n</a:t>
            </a:r>
            <a:r>
              <a:rPr lang="en-US" dirty="0"/>
              <a:t>, define</a:t>
            </a:r>
          </a:p>
          <a:p>
            <a:pPr marL="0" indent="0">
              <a:buNone/>
            </a:pPr>
            <a:endParaRPr lang="en-US" dirty="0"/>
          </a:p>
          <a:p>
            <a:pPr marL="0" indent="0">
              <a:buNone/>
            </a:pPr>
            <a:endParaRPr lang="en-US" dirty="0"/>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ACE444FF-C315-47E2-BC57-4A8F03777F40}"/>
              </a:ext>
            </a:extLst>
          </p:cNvPr>
          <p:cNvGraphicFramePr>
            <a:graphicFrameLocks noChangeAspect="1"/>
          </p:cNvGraphicFramePr>
          <p:nvPr>
            <p:extLst>
              <p:ext uri="{D42A27DB-BD31-4B8C-83A1-F6EECF244321}">
                <p14:modId xmlns:p14="http://schemas.microsoft.com/office/powerpoint/2010/main" val="149529888"/>
              </p:ext>
            </p:extLst>
          </p:nvPr>
        </p:nvGraphicFramePr>
        <p:xfrm>
          <a:off x="2954338" y="2455863"/>
          <a:ext cx="2184400" cy="801687"/>
        </p:xfrm>
        <a:graphic>
          <a:graphicData uri="http://schemas.openxmlformats.org/presentationml/2006/ole">
            <mc:AlternateContent xmlns:mc="http://schemas.openxmlformats.org/markup-compatibility/2006">
              <mc:Choice xmlns:v="urn:schemas-microsoft-com:vml" Requires="v">
                <p:oleObj spid="_x0000_s487436" name="Equation" r:id="rId6" imgW="1244520" imgH="457200" progId="Equation.DSMT4">
                  <p:embed/>
                </p:oleObj>
              </mc:Choice>
              <mc:Fallback>
                <p:oleObj name="Equation" r:id="rId6" imgW="1244520" imgH="457200" progId="Equation.DSMT4">
                  <p:embed/>
                  <p:pic>
                    <p:nvPicPr>
                      <p:cNvPr id="8" name="Object 7">
                        <a:extLst>
                          <a:ext uri="{FF2B5EF4-FFF2-40B4-BE49-F238E27FC236}">
                            <a16:creationId xmlns:a16="http://schemas.microsoft.com/office/drawing/2014/main" id="{AA07C564-495E-44CF-B4F4-4C92197417A2}"/>
                          </a:ext>
                        </a:extLst>
                      </p:cNvPr>
                      <p:cNvPicPr/>
                      <p:nvPr/>
                    </p:nvPicPr>
                    <p:blipFill>
                      <a:blip r:embed="rId7"/>
                      <a:stretch>
                        <a:fillRect/>
                      </a:stretch>
                    </p:blipFill>
                    <p:spPr>
                      <a:xfrm>
                        <a:off x="2954338" y="2455863"/>
                        <a:ext cx="2184400" cy="8016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87E923A-B5FC-49FA-A57B-4523B7156BA4}"/>
              </a:ext>
            </a:extLst>
          </p:cNvPr>
          <p:cNvGraphicFramePr>
            <a:graphicFrameLocks noChangeAspect="1"/>
          </p:cNvGraphicFramePr>
          <p:nvPr>
            <p:extLst>
              <p:ext uri="{D42A27DB-BD31-4B8C-83A1-F6EECF244321}">
                <p14:modId xmlns:p14="http://schemas.microsoft.com/office/powerpoint/2010/main" val="1947071380"/>
              </p:ext>
            </p:extLst>
          </p:nvPr>
        </p:nvGraphicFramePr>
        <p:xfrm>
          <a:off x="2898775" y="4113213"/>
          <a:ext cx="2362200" cy="1558925"/>
        </p:xfrm>
        <a:graphic>
          <a:graphicData uri="http://schemas.openxmlformats.org/presentationml/2006/ole">
            <mc:AlternateContent xmlns:mc="http://schemas.openxmlformats.org/markup-compatibility/2006">
              <mc:Choice xmlns:v="urn:schemas-microsoft-com:vml" Requires="v">
                <p:oleObj spid="_x0000_s487437" name="Equation" r:id="rId8" imgW="1346040" imgH="888840" progId="Equation.DSMT4">
                  <p:embed/>
                </p:oleObj>
              </mc:Choice>
              <mc:Fallback>
                <p:oleObj name="Equation" r:id="rId8" imgW="1346040" imgH="888840" progId="Equation.DSMT4">
                  <p:embed/>
                  <p:pic>
                    <p:nvPicPr>
                      <p:cNvPr id="9" name="Object 8">
                        <a:extLst>
                          <a:ext uri="{FF2B5EF4-FFF2-40B4-BE49-F238E27FC236}">
                            <a16:creationId xmlns:a16="http://schemas.microsoft.com/office/drawing/2014/main" id="{ACE444FF-C315-47E2-BC57-4A8F03777F40}"/>
                          </a:ext>
                        </a:extLst>
                      </p:cNvPr>
                      <p:cNvPicPr/>
                      <p:nvPr/>
                    </p:nvPicPr>
                    <p:blipFill>
                      <a:blip r:embed="rId9"/>
                      <a:stretch>
                        <a:fillRect/>
                      </a:stretch>
                    </p:blipFill>
                    <p:spPr>
                      <a:xfrm>
                        <a:off x="2898775" y="4113213"/>
                        <a:ext cx="2362200" cy="15589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0CC37632-4EE6-454E-AFE1-F6C7929DF41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49344212"/>
      </p:ext>
    </p:extLst>
  </p:cSld>
  <p:clrMapOvr>
    <a:masterClrMapping/>
  </p:clrMapOvr>
  <mc:AlternateContent xmlns:mc="http://schemas.openxmlformats.org/markup-compatibility/2006">
    <mc:Choice xmlns:p14="http://schemas.microsoft.com/office/powerpoint/2010/main" Requires="p14">
      <p:transition spd="slow" p14:dur="2000" advTm="78581"/>
    </mc:Choice>
    <mc:Fallback>
      <p:transition spd="slow" advTm="78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operators</a:t>
            </a:r>
            <a:endParaRPr lang="en-CA" dirty="0"/>
          </a:p>
        </p:txBody>
      </p:sp>
      <p:sp>
        <p:nvSpPr>
          <p:cNvPr id="3" name="Content Placeholder 2"/>
          <p:cNvSpPr>
            <a:spLocks noGrp="1"/>
          </p:cNvSpPr>
          <p:nvPr>
            <p:ph idx="1"/>
          </p:nvPr>
        </p:nvSpPr>
        <p:spPr>
          <a:xfrm>
            <a:off x="457199" y="1600200"/>
            <a:ext cx="8399417"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and </a:t>
            </a:r>
            <a:r>
              <a:rPr lang="en-US" i="1" dirty="0">
                <a:latin typeface="Times New Roman" panose="02020603050405020304" pitchFamily="18" charset="0"/>
              </a:rPr>
              <a:t>m</a:t>
            </a:r>
            <a:r>
              <a:rPr lang="en-US" dirty="0"/>
              <a:t> and </a:t>
            </a:r>
            <a:r>
              <a:rPr lang="en-US" i="1" dirty="0">
                <a:latin typeface="Times New Roman" panose="02020603050405020304" pitchFamily="18" charset="0"/>
              </a:rPr>
              <a:t>n</a:t>
            </a:r>
            <a:r>
              <a:rPr lang="en-US" dirty="0"/>
              <a:t> are non-negative integers,</a:t>
            </a:r>
          </a:p>
          <a:p>
            <a:pPr marL="0" indent="0">
              <a:buNone/>
            </a:pPr>
            <a:r>
              <a:rPr lang="en-US" dirty="0"/>
              <a:t>		then </a:t>
            </a:r>
            <a:r>
              <a:rPr lang="en-US" i="1" dirty="0" err="1">
                <a:latin typeface="Times New Roman" panose="02020603050405020304" pitchFamily="18" charset="0"/>
              </a:rPr>
              <a:t>A</a:t>
            </a:r>
            <a:r>
              <a:rPr lang="en-US" i="1" baseline="30000" dirty="0" err="1">
                <a:latin typeface="Times New Roman" panose="02020603050405020304" pitchFamily="18" charset="0"/>
              </a:rPr>
              <a:t>m</a:t>
            </a:r>
            <a:r>
              <a:rPr lang="en-US" baseline="30000" dirty="0" err="1">
                <a:latin typeface="Times New Roman" panose="02020603050405020304" pitchFamily="18" charset="0"/>
              </a:rPr>
              <a:t>+</a:t>
            </a:r>
            <a:r>
              <a:rPr lang="en-US" i="1" baseline="30000" dirty="0" err="1">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m</a:t>
            </a:r>
            <a:r>
              <a:rPr lang="en-US" i="1" dirty="0">
                <a:latin typeface="Times New Roman" panose="02020603050405020304" pitchFamily="18" charset="0"/>
              </a:rPr>
              <a:t> A</a:t>
            </a:r>
            <a:r>
              <a:rPr lang="en-US" i="1" baseline="30000" dirty="0">
                <a:latin typeface="Times New Roman" panose="02020603050405020304" pitchFamily="18" charset="0"/>
              </a:rPr>
              <a:t>n</a:t>
            </a:r>
          </a:p>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a:t>
            </a:r>
            <a:r>
              <a:rPr lang="en-US" i="1" dirty="0">
                <a:latin typeface="Times New Roman" panose="02020603050405020304" pitchFamily="18" charset="0"/>
              </a:rPr>
              <a:t>A</a:t>
            </a:r>
            <a:r>
              <a:rPr lang="en-US" i="1" dirty="0"/>
              <a:t> </a:t>
            </a:r>
            <a:r>
              <a:rPr lang="en-US" dirty="0"/>
              <a:t>is invertible and </a:t>
            </a:r>
            <a:r>
              <a:rPr lang="en-US" i="1" dirty="0">
                <a:latin typeface="Times New Roman" panose="02020603050405020304" pitchFamily="18" charset="0"/>
              </a:rPr>
              <a:t>m</a:t>
            </a:r>
            <a:r>
              <a:rPr lang="en-US" dirty="0"/>
              <a:t> and </a:t>
            </a:r>
            <a:r>
              <a:rPr lang="en-US" i="1" dirty="0">
                <a:latin typeface="Times New Roman" panose="02020603050405020304" pitchFamily="18" charset="0"/>
              </a:rPr>
              <a:t>n</a:t>
            </a:r>
            <a:r>
              <a:rPr lang="en-US" dirty="0"/>
              <a:t> are integers,</a:t>
            </a:r>
          </a:p>
          <a:p>
            <a:pPr marL="0" indent="0">
              <a:buNone/>
            </a:pPr>
            <a:r>
              <a:rPr lang="en-US" dirty="0"/>
              <a:t>		then </a:t>
            </a:r>
            <a:r>
              <a:rPr lang="en-US" i="1" dirty="0" err="1">
                <a:latin typeface="Times New Roman" panose="02020603050405020304" pitchFamily="18" charset="0"/>
              </a:rPr>
              <a:t>A</a:t>
            </a:r>
            <a:r>
              <a:rPr lang="en-US" i="1" baseline="30000" dirty="0" err="1">
                <a:latin typeface="Times New Roman" panose="02020603050405020304" pitchFamily="18" charset="0"/>
              </a:rPr>
              <a:t>m</a:t>
            </a:r>
            <a:r>
              <a:rPr lang="en-US" baseline="30000" dirty="0" err="1">
                <a:latin typeface="Times New Roman" panose="02020603050405020304" pitchFamily="18" charset="0"/>
              </a:rPr>
              <a:t>+</a:t>
            </a:r>
            <a:r>
              <a:rPr lang="en-US" i="1" baseline="30000" dirty="0" err="1">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A</a:t>
            </a:r>
            <a:r>
              <a:rPr lang="en-US" i="1" baseline="30000" dirty="0">
                <a:latin typeface="Times New Roman" panose="02020603050405020304" pitchFamily="18" charset="0"/>
              </a:rPr>
              <a:t>m</a:t>
            </a:r>
            <a:r>
              <a:rPr lang="en-US" i="1" dirty="0">
                <a:latin typeface="Times New Roman" panose="02020603050405020304" pitchFamily="18" charset="0"/>
              </a:rPr>
              <a:t> A</a:t>
            </a:r>
            <a:r>
              <a:rPr lang="en-US" i="1" baseline="30000" dirty="0">
                <a:latin typeface="Times New Roman" panose="02020603050405020304" pitchFamily="18" charset="0"/>
              </a:rPr>
              <a:t>n</a:t>
            </a:r>
          </a:p>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and </a:t>
            </a:r>
            <a:r>
              <a:rPr lang="en-US" i="1" dirty="0">
                <a:latin typeface="Times New Roman" panose="02020603050405020304" pitchFamily="18" charset="0"/>
              </a:rPr>
              <a:t>m</a:t>
            </a:r>
            <a:r>
              <a:rPr lang="en-US" dirty="0"/>
              <a:t> and </a:t>
            </a:r>
            <a:r>
              <a:rPr lang="en-US" i="1" dirty="0">
                <a:latin typeface="Times New Roman" panose="02020603050405020304" pitchFamily="18" charset="0"/>
              </a:rPr>
              <a:t>n</a:t>
            </a:r>
            <a:r>
              <a:rPr lang="en-US" dirty="0"/>
              <a:t> are non-negative integers,</a:t>
            </a:r>
          </a:p>
          <a:p>
            <a:pPr marL="0" indent="0">
              <a:buNone/>
            </a:pPr>
            <a:r>
              <a:rPr lang="en-US" dirty="0"/>
              <a:t>		then </a:t>
            </a:r>
            <a:r>
              <a:rPr lang="en-US" dirty="0">
                <a:latin typeface="Times New Roman" panose="02020603050405020304" pitchFamily="18" charset="0"/>
              </a:rPr>
              <a:t>(</a:t>
            </a:r>
            <a:r>
              <a:rPr lang="en-US" i="1" dirty="0">
                <a:latin typeface="Times New Roman" panose="02020603050405020304" pitchFamily="18" charset="0"/>
              </a:rPr>
              <a:t>A</a:t>
            </a:r>
            <a:r>
              <a:rPr lang="en-US" i="1" baseline="30000" dirty="0">
                <a:latin typeface="Times New Roman" panose="02020603050405020304" pitchFamily="18" charset="0"/>
              </a:rPr>
              <a:t>m</a:t>
            </a:r>
            <a:r>
              <a:rPr lang="en-US" dirty="0">
                <a:latin typeface="Times New Roman" panose="02020603050405020304" pitchFamily="18" charset="0"/>
              </a:rPr>
              <a:t>)</a:t>
            </a:r>
            <a:r>
              <a:rPr lang="en-US" i="1" baseline="30000"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30000" dirty="0" err="1">
                <a:latin typeface="Times New Roman" panose="02020603050405020304" pitchFamily="18" charset="0"/>
              </a:rPr>
              <a:t>mn</a:t>
            </a:r>
            <a:endParaRPr lang="en-US" dirty="0">
              <a:latin typeface="Times New Roman" panose="02020603050405020304" pitchFamily="18" charset="0"/>
            </a:endParaRPr>
          </a:p>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a:t>
            </a:r>
            <a:r>
              <a:rPr lang="en-US" i="1" dirty="0">
                <a:latin typeface="Times New Roman" panose="02020603050405020304" pitchFamily="18" charset="0"/>
              </a:rPr>
              <a:t>A</a:t>
            </a:r>
            <a:r>
              <a:rPr lang="en-US" i="1" dirty="0"/>
              <a:t> </a:t>
            </a:r>
            <a:r>
              <a:rPr lang="en-US" dirty="0"/>
              <a:t>is invertible and </a:t>
            </a:r>
            <a:r>
              <a:rPr lang="en-US" i="1" dirty="0">
                <a:latin typeface="Times New Roman" panose="02020603050405020304" pitchFamily="18" charset="0"/>
              </a:rPr>
              <a:t>m</a:t>
            </a:r>
            <a:r>
              <a:rPr lang="en-US" dirty="0"/>
              <a:t> and </a:t>
            </a:r>
            <a:r>
              <a:rPr lang="en-US" i="1" dirty="0">
                <a:latin typeface="Times New Roman" panose="02020603050405020304" pitchFamily="18" charset="0"/>
              </a:rPr>
              <a:t>n</a:t>
            </a:r>
            <a:r>
              <a:rPr lang="en-US" dirty="0"/>
              <a:t> are integers,</a:t>
            </a:r>
          </a:p>
          <a:p>
            <a:pPr marL="0" indent="0">
              <a:buNone/>
            </a:pPr>
            <a:r>
              <a:rPr lang="en-US" dirty="0"/>
              <a:t>		then </a:t>
            </a:r>
            <a:r>
              <a:rPr lang="en-US" dirty="0">
                <a:latin typeface="Times New Roman" panose="02020603050405020304" pitchFamily="18" charset="0"/>
              </a:rPr>
              <a:t>(</a:t>
            </a:r>
            <a:r>
              <a:rPr lang="en-US" i="1" dirty="0">
                <a:latin typeface="Times New Roman" panose="02020603050405020304" pitchFamily="18" charset="0"/>
              </a:rPr>
              <a:t>A</a:t>
            </a:r>
            <a:r>
              <a:rPr lang="en-US" i="1" baseline="30000" dirty="0">
                <a:latin typeface="Times New Roman" panose="02020603050405020304" pitchFamily="18" charset="0"/>
              </a:rPr>
              <a:t>m</a:t>
            </a:r>
            <a:r>
              <a:rPr lang="en-US" dirty="0">
                <a:latin typeface="Times New Roman" panose="02020603050405020304" pitchFamily="18" charset="0"/>
              </a:rPr>
              <a:t>)</a:t>
            </a:r>
            <a:r>
              <a:rPr lang="en-US" i="1" baseline="30000" dirty="0">
                <a:latin typeface="Times New Roman" panose="02020603050405020304" pitchFamily="18" charset="0"/>
              </a:rPr>
              <a:t>n</a:t>
            </a:r>
            <a:r>
              <a:rPr lang="en-US" dirty="0">
                <a:latin typeface="Times New Roman" panose="02020603050405020304" pitchFamily="18" charset="0"/>
              </a:rPr>
              <a:t> = </a:t>
            </a:r>
            <a:r>
              <a:rPr lang="en-US" i="1" dirty="0" err="1">
                <a:latin typeface="Times New Roman" panose="02020603050405020304" pitchFamily="18" charset="0"/>
              </a:rPr>
              <a:t>A</a:t>
            </a:r>
            <a:r>
              <a:rPr lang="en-US" i="1" baseline="30000" dirty="0" err="1">
                <a:latin typeface="Times New Roman" panose="02020603050405020304" pitchFamily="18" charset="0"/>
              </a:rPr>
              <a:t>mn</a:t>
            </a: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2943E65D-BD8A-4968-A887-593117361F2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8754677"/>
      </p:ext>
    </p:extLst>
  </p:cSld>
  <p:clrMapOvr>
    <a:masterClrMapping/>
  </p:clrMapOvr>
  <mc:AlternateContent xmlns:mc="http://schemas.openxmlformats.org/markup-compatibility/2006">
    <mc:Choice xmlns:p14="http://schemas.microsoft.com/office/powerpoint/2010/main" Requires="p14">
      <p:transition spd="slow" p14:dur="2000" advTm="73495"/>
    </mc:Choice>
    <mc:Fallback>
      <p:transition spd="slow" advTm="7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Powers of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On the other hand, none of these common simplifications work:</a:t>
            </a:r>
          </a:p>
          <a:p>
            <a:pPr marL="0" indent="0">
              <a:buNone/>
            </a:pPr>
            <a:r>
              <a:rPr lang="en-US" dirty="0">
                <a:latin typeface="Times New Roman" panose="02020603050405020304" pitchFamily="18" charset="0"/>
              </a:rPr>
              <a:t>	   (</a:t>
            </a:r>
            <a:r>
              <a:rPr lang="en-US" i="1" dirty="0">
                <a:latin typeface="Times New Roman" panose="02020603050405020304" pitchFamily="18" charset="0"/>
              </a:rPr>
              <a:t>AB</a:t>
            </a:r>
            <a:r>
              <a:rPr lang="en-US" dirty="0">
                <a:latin typeface="Times New Roman" panose="02020603050405020304" pitchFamily="18" charset="0"/>
              </a:rPr>
              <a:t>)</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 </a:t>
            </a:r>
            <a:r>
              <a:rPr lang="en-US" i="1" dirty="0">
                <a:latin typeface="Times New Roman" panose="02020603050405020304" pitchFamily="18" charset="0"/>
              </a:rPr>
              <a:t>B</a:t>
            </a:r>
            <a:r>
              <a:rPr lang="en-US" baseline="30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AB</a:t>
            </a:r>
            <a:r>
              <a:rPr lang="en-US" dirty="0">
                <a:latin typeface="Times New Roman" panose="02020603050405020304" pitchFamily="18" charset="0"/>
              </a:rPr>
              <a:t>)</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ABAB</a:t>
            </a:r>
            <a:endParaRPr lang="en-US" baseline="30000" dirty="0">
              <a:latin typeface="Times New Roman" panose="02020603050405020304" pitchFamily="18" charset="0"/>
            </a:endParaRPr>
          </a:p>
          <a:p>
            <a:pPr marL="0" indent="0">
              <a:buNone/>
            </a:pPr>
            <a:r>
              <a:rPr lang="en-US" dirty="0">
                <a:latin typeface="Times New Roman" panose="02020603050405020304" pitchFamily="18" charset="0"/>
              </a:rPr>
              <a:t>           (</a:t>
            </a:r>
            <a:r>
              <a:rPr lang="en-US" i="1" dirty="0">
                <a:latin typeface="Times New Roman" panose="02020603050405020304" pitchFamily="18" charset="0"/>
              </a:rPr>
              <a:t>A + B</a:t>
            </a:r>
            <a:r>
              <a:rPr lang="en-US" dirty="0">
                <a:latin typeface="Times New Roman" panose="02020603050405020304" pitchFamily="18" charset="0"/>
              </a:rPr>
              <a:t>)</a:t>
            </a:r>
            <a:r>
              <a:rPr lang="en-US" baseline="30000" dirty="0">
                <a:latin typeface="Times New Roman" panose="02020603050405020304" pitchFamily="18" charset="0"/>
              </a:rPr>
              <a:t>2	</a:t>
            </a:r>
            <a:r>
              <a:rPr lang="en-US" dirty="0">
                <a:latin typeface="Times New Roman" panose="02020603050405020304" pitchFamily="18" charset="0"/>
              </a:rPr>
              <a:t>≠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AB</a:t>
            </a:r>
            <a:r>
              <a:rPr lang="en-US" dirty="0">
                <a:latin typeface="Times New Roman" panose="02020603050405020304" pitchFamily="18" charset="0"/>
              </a:rPr>
              <a:t> +</a:t>
            </a:r>
            <a:r>
              <a:rPr lang="en-US" baseline="30000" dirty="0">
                <a:latin typeface="Times New Roman" panose="02020603050405020304" pitchFamily="18" charset="0"/>
              </a:rPr>
              <a:t> </a:t>
            </a:r>
            <a:r>
              <a:rPr lang="en-US" i="1" dirty="0">
                <a:latin typeface="Times New Roman" panose="02020603050405020304" pitchFamily="18" charset="0"/>
              </a:rPr>
              <a:t>B</a:t>
            </a:r>
            <a:r>
              <a:rPr lang="en-US" baseline="30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A + B</a:t>
            </a:r>
            <a:r>
              <a:rPr lang="en-US" dirty="0">
                <a:latin typeface="Times New Roman" panose="02020603050405020304" pitchFamily="18" charset="0"/>
              </a:rPr>
              <a:t>)</a:t>
            </a:r>
            <a:r>
              <a:rPr lang="en-US" baseline="30000" dirty="0">
                <a:latin typeface="Times New Roman" panose="02020603050405020304" pitchFamily="18" charset="0"/>
              </a:rPr>
              <a:t>2 </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AB</a:t>
            </a:r>
            <a:r>
              <a:rPr lang="en-US" dirty="0">
                <a:latin typeface="Times New Roman" panose="02020603050405020304" pitchFamily="18" charset="0"/>
              </a:rPr>
              <a:t> + </a:t>
            </a:r>
            <a:r>
              <a:rPr lang="en-US" i="1" dirty="0">
                <a:latin typeface="Times New Roman" panose="02020603050405020304" pitchFamily="18" charset="0"/>
              </a:rPr>
              <a:t>BA </a:t>
            </a:r>
            <a:r>
              <a:rPr lang="en-US" dirty="0">
                <a:latin typeface="Times New Roman" panose="02020603050405020304" pitchFamily="18" charset="0"/>
              </a:rPr>
              <a:t>+</a:t>
            </a:r>
            <a:r>
              <a:rPr lang="en-US" baseline="30000" dirty="0">
                <a:latin typeface="Times New Roman" panose="02020603050405020304" pitchFamily="18" charset="0"/>
              </a:rPr>
              <a:t> </a:t>
            </a:r>
            <a:r>
              <a:rPr lang="en-US" i="1" dirty="0">
                <a:latin typeface="Times New Roman" panose="02020603050405020304" pitchFamily="18" charset="0"/>
              </a:rPr>
              <a:t>B</a:t>
            </a:r>
            <a:r>
              <a:rPr lang="en-US" baseline="30000" dirty="0">
                <a:latin typeface="Times New Roman" panose="02020603050405020304" pitchFamily="18" charset="0"/>
              </a:rPr>
              <a:t>2</a:t>
            </a:r>
          </a:p>
          <a:p>
            <a:pPr marL="0" indent="0">
              <a:buNone/>
            </a:pPr>
            <a:endParaRPr lang="en-US" baseline="30000" dirty="0">
              <a:latin typeface="Times New Roman" panose="02020603050405020304" pitchFamily="18" charset="0"/>
            </a:endParaRPr>
          </a:p>
          <a:p>
            <a:r>
              <a:rPr lang="en-US" dirty="0"/>
              <a:t>However, we still have</a:t>
            </a:r>
          </a:p>
          <a:p>
            <a:pPr marL="0" indent="0" algn="ctr">
              <a:buNone/>
            </a:pPr>
            <a:r>
              <a:rPr lang="en-US" dirty="0">
                <a:latin typeface="Times New Roman" panose="02020603050405020304" pitchFamily="18" charset="0"/>
              </a:rPr>
              <a:t>(</a:t>
            </a:r>
            <a:r>
              <a:rPr lang="en-US" i="1" dirty="0">
                <a:latin typeface="Symbol" panose="05050102010706020507" pitchFamily="18" charset="2"/>
              </a:rPr>
              <a:t>a </a:t>
            </a:r>
            <a:r>
              <a:rPr lang="en-US" i="1" dirty="0">
                <a:latin typeface="Times New Roman" panose="02020603050405020304" pitchFamily="18" charset="0"/>
              </a:rPr>
              <a:t>A</a:t>
            </a:r>
            <a:r>
              <a:rPr lang="en-US" dirty="0">
                <a:latin typeface="Times New Roman" panose="02020603050405020304" pitchFamily="18" charset="0"/>
              </a:rPr>
              <a:t>)</a:t>
            </a:r>
            <a:r>
              <a:rPr lang="en-US" i="1" baseline="30000" dirty="0">
                <a:latin typeface="Times New Roman" panose="02020603050405020304" pitchFamily="18" charset="0"/>
              </a:rPr>
              <a:t>n</a:t>
            </a:r>
            <a:r>
              <a:rPr lang="en-US" dirty="0">
                <a:latin typeface="Times New Roman" panose="02020603050405020304" pitchFamily="18" charset="0"/>
              </a:rPr>
              <a:t> = </a:t>
            </a:r>
            <a:r>
              <a:rPr lang="en-US" i="1" dirty="0">
                <a:latin typeface="Symbol" panose="05050102010706020507" pitchFamily="18" charset="2"/>
              </a:rPr>
              <a:t>a </a:t>
            </a:r>
            <a:r>
              <a:rPr lang="en-US" i="1" baseline="30000" dirty="0" err="1">
                <a:latin typeface="Times New Roman" panose="02020603050405020304" pitchFamily="18" charset="0"/>
              </a:rPr>
              <a:t>n</a:t>
            </a:r>
            <a:r>
              <a:rPr lang="en-US" i="1" dirty="0" err="1">
                <a:latin typeface="Times New Roman" panose="02020603050405020304" pitchFamily="18" charset="0"/>
              </a:rPr>
              <a:t>A</a:t>
            </a:r>
            <a:r>
              <a:rPr lang="en-US" i="1" baseline="30000" dirty="0" err="1">
                <a:latin typeface="Times New Roman" panose="02020603050405020304" pitchFamily="18" charset="0"/>
              </a:rPr>
              <a:t>n</a:t>
            </a:r>
            <a:endParaRPr lang="en-US" i="1" baseline="30000" dirty="0">
              <a:latin typeface="Times New Roman" panose="02020603050405020304" pitchFamily="18" charset="0"/>
            </a:endParaRPr>
          </a:p>
          <a:p>
            <a:pPr marL="0" indent="0">
              <a:buNone/>
            </a:pPr>
            <a:endParaRPr lang="en-US" i="1" dirty="0">
              <a:latin typeface="Times New Roman" panose="02020603050405020304" pitchFamily="18" charset="0"/>
            </a:endParaRPr>
          </a:p>
          <a:p>
            <a:r>
              <a:rPr lang="en-US" dirty="0"/>
              <a:t>This is more familiar, but is a consequence of </a:t>
            </a:r>
            <a:r>
              <a:rPr lang="en-US" i="1" dirty="0">
                <a:latin typeface="Times New Roman" panose="02020603050405020304" pitchFamily="18" charset="0"/>
              </a:rPr>
              <a:t>AI = A</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D5D79D95-D4CC-4B34-A573-91FF36680077}"/>
              </a:ext>
            </a:extLst>
          </p:cNvPr>
          <p:cNvGraphicFramePr>
            <a:graphicFrameLocks noChangeAspect="1"/>
          </p:cNvGraphicFramePr>
          <p:nvPr>
            <p:extLst>
              <p:ext uri="{D42A27DB-BD31-4B8C-83A1-F6EECF244321}">
                <p14:modId xmlns:p14="http://schemas.microsoft.com/office/powerpoint/2010/main" val="1646268122"/>
              </p:ext>
            </p:extLst>
          </p:nvPr>
        </p:nvGraphicFramePr>
        <p:xfrm>
          <a:off x="1195387" y="4722460"/>
          <a:ext cx="7110413" cy="801687"/>
        </p:xfrm>
        <a:graphic>
          <a:graphicData uri="http://schemas.openxmlformats.org/presentationml/2006/ole">
            <mc:AlternateContent xmlns:mc="http://schemas.openxmlformats.org/markup-compatibility/2006">
              <mc:Choice xmlns:v="urn:schemas-microsoft-com:vml" Requires="v">
                <p:oleObj spid="_x0000_s486416" name="Equation" r:id="rId6" imgW="4051080" imgH="457200" progId="Equation.DSMT4">
                  <p:embed/>
                </p:oleObj>
              </mc:Choice>
              <mc:Fallback>
                <p:oleObj name="Equation" r:id="rId6" imgW="4051080" imgH="457200" progId="Equation.DSMT4">
                  <p:embed/>
                  <p:pic>
                    <p:nvPicPr>
                      <p:cNvPr id="9" name="Object 8">
                        <a:extLst>
                          <a:ext uri="{FF2B5EF4-FFF2-40B4-BE49-F238E27FC236}">
                            <a16:creationId xmlns:a16="http://schemas.microsoft.com/office/drawing/2014/main" id="{ACE444FF-C315-47E2-BC57-4A8F03777F40}"/>
                          </a:ext>
                        </a:extLst>
                      </p:cNvPr>
                      <p:cNvPicPr/>
                      <p:nvPr/>
                    </p:nvPicPr>
                    <p:blipFill>
                      <a:blip r:embed="rId7"/>
                      <a:stretch>
                        <a:fillRect/>
                      </a:stretch>
                    </p:blipFill>
                    <p:spPr>
                      <a:xfrm>
                        <a:off x="1195387" y="4722460"/>
                        <a:ext cx="7110413" cy="80168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4E8EB02-D2DD-46F6-85B6-04D56E0B69BF}"/>
              </a:ext>
            </a:extLst>
          </p:cNvPr>
          <p:cNvGraphicFramePr>
            <a:graphicFrameLocks noChangeAspect="1"/>
          </p:cNvGraphicFramePr>
          <p:nvPr>
            <p:extLst>
              <p:ext uri="{D42A27DB-BD31-4B8C-83A1-F6EECF244321}">
                <p14:modId xmlns:p14="http://schemas.microsoft.com/office/powerpoint/2010/main" val="223906038"/>
              </p:ext>
            </p:extLst>
          </p:nvPr>
        </p:nvGraphicFramePr>
        <p:xfrm>
          <a:off x="1195387" y="5695156"/>
          <a:ext cx="6777038" cy="801687"/>
        </p:xfrm>
        <a:graphic>
          <a:graphicData uri="http://schemas.openxmlformats.org/presentationml/2006/ole">
            <mc:AlternateContent xmlns:mc="http://schemas.openxmlformats.org/markup-compatibility/2006">
              <mc:Choice xmlns:v="urn:schemas-microsoft-com:vml" Requires="v">
                <p:oleObj spid="_x0000_s486417" name="Equation" r:id="rId8" imgW="3860640" imgH="457200" progId="Equation.DSMT4">
                  <p:embed/>
                </p:oleObj>
              </mc:Choice>
              <mc:Fallback>
                <p:oleObj name="Equation" r:id="rId8" imgW="3860640" imgH="457200" progId="Equation.DSMT4">
                  <p:embed/>
                  <p:pic>
                    <p:nvPicPr>
                      <p:cNvPr id="10" name="Object 9">
                        <a:extLst>
                          <a:ext uri="{FF2B5EF4-FFF2-40B4-BE49-F238E27FC236}">
                            <a16:creationId xmlns:a16="http://schemas.microsoft.com/office/drawing/2014/main" id="{D5D79D95-D4CC-4B34-A573-91FF36680077}"/>
                          </a:ext>
                        </a:extLst>
                      </p:cNvPr>
                      <p:cNvPicPr/>
                      <p:nvPr/>
                    </p:nvPicPr>
                    <p:blipFill>
                      <a:blip r:embed="rId9"/>
                      <a:stretch>
                        <a:fillRect/>
                      </a:stretch>
                    </p:blipFill>
                    <p:spPr>
                      <a:xfrm>
                        <a:off x="1195387" y="5695156"/>
                        <a:ext cx="6777038" cy="801687"/>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310EE541-6C55-47C1-9BA1-B866007F5E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5581872"/>
      </p:ext>
    </p:extLst>
  </p:cSld>
  <p:clrMapOvr>
    <a:masterClrMapping/>
  </p:clrMapOvr>
  <mc:AlternateContent xmlns:mc="http://schemas.openxmlformats.org/markup-compatibility/2006">
    <mc:Choice xmlns:p14="http://schemas.microsoft.com/office/powerpoint/2010/main" Requires="p14">
      <p:transition spd="slow" p14:dur="2000" advTm="136812"/>
    </mc:Choice>
    <mc:Fallback>
      <p:transition spd="slow" advTm="136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calculations of integer powers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If</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i</a:t>
            </a:r>
            <a:r>
              <a:rPr lang="en-US" dirty="0"/>
              <a:t>s a matrix, the inefficient way to calculate </a:t>
            </a:r>
            <a:r>
              <a:rPr lang="en-US" i="1" dirty="0">
                <a:latin typeface="Times New Roman" panose="02020603050405020304" pitchFamily="18" charset="0"/>
              </a:rPr>
              <a:t>A</a:t>
            </a:r>
            <a:r>
              <a:rPr lang="en-US" i="1" baseline="30000" dirty="0">
                <a:latin typeface="Times New Roman" panose="02020603050405020304" pitchFamily="18" charset="0"/>
              </a:rPr>
              <a:t>n</a:t>
            </a:r>
            <a:r>
              <a:rPr lang="en-US" i="1" dirty="0">
                <a:latin typeface="Times New Roman" panose="02020603050405020304" pitchFamily="18" charset="0"/>
              </a:rPr>
              <a:t> </a:t>
            </a:r>
            <a:r>
              <a:rPr lang="en-US" dirty="0"/>
              <a:t>is to start with</a:t>
            </a:r>
            <a:r>
              <a:rPr lang="en-US" dirty="0">
                <a:latin typeface="Times New Roman" panose="02020603050405020304" pitchFamily="18" charset="0"/>
              </a:rPr>
              <a:t> </a:t>
            </a:r>
            <a:r>
              <a:rPr lang="en-US" i="1" dirty="0">
                <a:latin typeface="Times New Roman" panose="02020603050405020304" pitchFamily="18" charset="0"/>
              </a:rPr>
              <a:t>A</a:t>
            </a:r>
            <a:r>
              <a:rPr lang="en-US" dirty="0">
                <a:latin typeface="Times New Roman" panose="02020603050405020304" pitchFamily="18" charset="0"/>
              </a:rPr>
              <a:t> </a:t>
            </a:r>
            <a:r>
              <a:rPr lang="en-US" dirty="0"/>
              <a:t>and multiply that by</a:t>
            </a:r>
            <a:r>
              <a:rPr lang="en-US" dirty="0">
                <a:latin typeface="Times New Roman" panose="02020603050405020304" pitchFamily="18" charset="0"/>
              </a:rPr>
              <a:t> </a:t>
            </a:r>
            <a:r>
              <a:rPr lang="en-US" i="1" dirty="0">
                <a:latin typeface="Times New Roman" panose="02020603050405020304" pitchFamily="18" charset="0"/>
              </a:rPr>
              <a:t>A </a:t>
            </a:r>
            <a:r>
              <a:rPr lang="en-US" dirty="0" err="1"/>
              <a:t>a</a:t>
            </a:r>
            <a:r>
              <a:rPr lang="en-US" dirty="0"/>
              <a:t> total of</a:t>
            </a:r>
            <a:r>
              <a:rPr lang="en-US" dirty="0">
                <a:latin typeface="Times New Roman" panose="02020603050405020304" pitchFamily="18" charset="0"/>
              </a:rPr>
              <a:t> </a:t>
            </a:r>
            <a:r>
              <a:rPr lang="en-US" i="1" dirty="0">
                <a:latin typeface="Times New Roman" panose="02020603050405020304" pitchFamily="18" charset="0"/>
              </a:rPr>
              <a:t>n</a:t>
            </a:r>
            <a:r>
              <a:rPr lang="en-US" dirty="0">
                <a:latin typeface="Times New Roman" panose="02020603050405020304" pitchFamily="18" charset="0"/>
              </a:rPr>
              <a:t> – 1 </a:t>
            </a:r>
            <a:r>
              <a:rPr lang="en-US" dirty="0"/>
              <a:t>times</a:t>
            </a:r>
          </a:p>
          <a:p>
            <a:r>
              <a:rPr lang="en-US" dirty="0"/>
              <a:t>This is much more efficient:</a:t>
            </a:r>
          </a:p>
          <a:p>
            <a:endParaRPr lang="en-US" dirty="0"/>
          </a:p>
          <a:p>
            <a:endParaRPr lang="en-US" dirty="0"/>
          </a:p>
          <a:p>
            <a:endParaRPr lang="en-US" dirty="0"/>
          </a:p>
          <a:p>
            <a:endParaRPr lang="en-US" dirty="0"/>
          </a:p>
          <a:p>
            <a:endParaRPr lang="en-US" dirty="0"/>
          </a:p>
          <a:p>
            <a:r>
              <a:rPr lang="en-US" dirty="0"/>
              <a:t>If </a:t>
            </a:r>
            <a:r>
              <a:rPr lang="en-US" i="1" dirty="0"/>
              <a:t>n</a:t>
            </a:r>
            <a:r>
              <a:rPr lang="en-US" dirty="0"/>
              <a:t> is even, it requires one matrix-matrix multiplication</a:t>
            </a:r>
          </a:p>
          <a:p>
            <a:r>
              <a:rPr lang="en-US" dirty="0"/>
              <a:t>If </a:t>
            </a:r>
            <a:r>
              <a:rPr lang="en-US" i="1" dirty="0"/>
              <a:t>n</a:t>
            </a:r>
            <a:r>
              <a:rPr lang="en-US" dirty="0"/>
              <a:t> is odd, it requires two</a:t>
            </a:r>
          </a:p>
          <a:p>
            <a:pPr marL="0" indent="0">
              <a:buNone/>
            </a:pPr>
            <a:r>
              <a:rPr lang="en-US" dirty="0"/>
              <a:t>	</a:t>
            </a:r>
            <a:endParaRPr lang="en-US" i="1" dirty="0"/>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EFA6CB14-7831-48EC-A822-1791F0C9ADC3}"/>
              </a:ext>
            </a:extLst>
          </p:cNvPr>
          <p:cNvGraphicFramePr>
            <a:graphicFrameLocks noChangeAspect="1"/>
          </p:cNvGraphicFramePr>
          <p:nvPr>
            <p:extLst>
              <p:ext uri="{D42A27DB-BD31-4B8C-83A1-F6EECF244321}">
                <p14:modId xmlns:p14="http://schemas.microsoft.com/office/powerpoint/2010/main" val="3835696001"/>
              </p:ext>
            </p:extLst>
          </p:nvPr>
        </p:nvGraphicFramePr>
        <p:xfrm>
          <a:off x="3133725" y="2857500"/>
          <a:ext cx="2876550" cy="1958975"/>
        </p:xfrm>
        <a:graphic>
          <a:graphicData uri="http://schemas.openxmlformats.org/presentationml/2006/ole">
            <mc:AlternateContent xmlns:mc="http://schemas.openxmlformats.org/markup-compatibility/2006">
              <mc:Choice xmlns:v="urn:schemas-microsoft-com:vml" Requires="v">
                <p:oleObj spid="_x0000_s489480" name="Equation" r:id="rId6" imgW="1638000" imgH="1117440" progId="Equation.DSMT4">
                  <p:embed/>
                </p:oleObj>
              </mc:Choice>
              <mc:Fallback>
                <p:oleObj name="Equation" r:id="rId6" imgW="1638000" imgH="1117440" progId="Equation.DSMT4">
                  <p:embed/>
                  <p:pic>
                    <p:nvPicPr>
                      <p:cNvPr id="10" name="Object 9">
                        <a:extLst>
                          <a:ext uri="{FF2B5EF4-FFF2-40B4-BE49-F238E27FC236}">
                            <a16:creationId xmlns:a16="http://schemas.microsoft.com/office/drawing/2014/main" id="{D5D79D95-D4CC-4B34-A573-91FF36680077}"/>
                          </a:ext>
                        </a:extLst>
                      </p:cNvPr>
                      <p:cNvPicPr/>
                      <p:nvPr/>
                    </p:nvPicPr>
                    <p:blipFill>
                      <a:blip r:embed="rId7"/>
                      <a:stretch>
                        <a:fillRect/>
                      </a:stretch>
                    </p:blipFill>
                    <p:spPr>
                      <a:xfrm>
                        <a:off x="3133725" y="2857500"/>
                        <a:ext cx="2876550" cy="19589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6A9714A9-5680-44F6-B077-A3F27661075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961593680"/>
      </p:ext>
    </p:extLst>
  </p:cSld>
  <p:clrMapOvr>
    <a:masterClrMapping/>
  </p:clrMapOvr>
  <mc:AlternateContent xmlns:mc="http://schemas.openxmlformats.org/markup-compatibility/2006">
    <mc:Choice xmlns:p14="http://schemas.microsoft.com/office/powerpoint/2010/main" Requires="p14">
      <p:transition spd="slow" p14:dur="2000" advTm="77071"/>
    </mc:Choice>
    <mc:Fallback>
      <p:transition spd="slow" advTm="7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calculations of integer powers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 to calculate </a:t>
            </a:r>
            <a:r>
              <a:rPr lang="en-US" i="1" dirty="0">
                <a:latin typeface="Times New Roman" panose="02020603050405020304" pitchFamily="18" charset="0"/>
              </a:rPr>
              <a:t>A</a:t>
            </a:r>
            <a:r>
              <a:rPr lang="en-US" baseline="30000" dirty="0">
                <a:latin typeface="Times New Roman" panose="02020603050405020304" pitchFamily="18" charset="0"/>
              </a:rPr>
              <a:t>49</a:t>
            </a:r>
            <a:r>
              <a:rPr lang="en-US" dirty="0"/>
              <a:t>, we must:</a:t>
            </a:r>
          </a:p>
          <a:p>
            <a:pPr lvl="1"/>
            <a:r>
              <a:rPr lang="en-US" dirty="0"/>
              <a:t>Calculate </a:t>
            </a:r>
            <a:r>
              <a:rPr lang="en-US" i="1" dirty="0">
                <a:latin typeface="Times New Roman" panose="02020603050405020304" pitchFamily="18" charset="0"/>
              </a:rPr>
              <a:t>A</a:t>
            </a:r>
            <a:r>
              <a:rPr lang="en-US" baseline="30000" dirty="0">
                <a:latin typeface="Times New Roman" panose="02020603050405020304" pitchFamily="18" charset="0"/>
              </a:rPr>
              <a:t>24</a:t>
            </a:r>
            <a:r>
              <a:rPr lang="en-US" dirty="0"/>
              <a:t>, square and multiply by </a:t>
            </a:r>
            <a:r>
              <a:rPr lang="en-US" i="1" dirty="0">
                <a:latin typeface="Times New Roman" panose="02020603050405020304" pitchFamily="18" charset="0"/>
              </a:rPr>
              <a:t>A</a:t>
            </a:r>
          </a:p>
          <a:p>
            <a:r>
              <a:rPr lang="en-US" dirty="0"/>
              <a:t>To calculate </a:t>
            </a:r>
            <a:r>
              <a:rPr lang="en-US" i="1" dirty="0">
                <a:latin typeface="Times New Roman" panose="02020603050405020304" pitchFamily="18" charset="0"/>
              </a:rPr>
              <a:t>A</a:t>
            </a:r>
            <a:r>
              <a:rPr lang="en-US" baseline="30000" dirty="0">
                <a:latin typeface="Times New Roman" panose="02020603050405020304" pitchFamily="18" charset="0"/>
              </a:rPr>
              <a:t>24</a:t>
            </a:r>
            <a:r>
              <a:rPr lang="en-US" dirty="0"/>
              <a:t>, we must:</a:t>
            </a:r>
          </a:p>
          <a:p>
            <a:pPr lvl="1"/>
            <a:r>
              <a:rPr lang="en-US" dirty="0"/>
              <a:t>Calculate </a:t>
            </a:r>
            <a:r>
              <a:rPr lang="en-US" i="1" dirty="0">
                <a:latin typeface="Times New Roman" panose="02020603050405020304" pitchFamily="18" charset="0"/>
              </a:rPr>
              <a:t>A</a:t>
            </a:r>
            <a:r>
              <a:rPr lang="en-US" baseline="30000" dirty="0">
                <a:latin typeface="Times New Roman" panose="02020603050405020304" pitchFamily="18" charset="0"/>
              </a:rPr>
              <a:t>12</a:t>
            </a:r>
            <a:r>
              <a:rPr lang="en-US" dirty="0"/>
              <a:t> and square it</a:t>
            </a:r>
          </a:p>
          <a:p>
            <a:r>
              <a:rPr lang="en-US" dirty="0"/>
              <a:t>To calculate </a:t>
            </a:r>
            <a:r>
              <a:rPr lang="en-US" i="1" dirty="0">
                <a:latin typeface="Times New Roman" panose="02020603050405020304" pitchFamily="18" charset="0"/>
              </a:rPr>
              <a:t>A</a:t>
            </a:r>
            <a:r>
              <a:rPr lang="en-US" baseline="30000" dirty="0">
                <a:latin typeface="Times New Roman" panose="02020603050405020304" pitchFamily="18" charset="0"/>
              </a:rPr>
              <a:t>12</a:t>
            </a:r>
            <a:r>
              <a:rPr lang="en-US" dirty="0"/>
              <a:t>, we must:</a:t>
            </a:r>
          </a:p>
          <a:p>
            <a:pPr lvl="1"/>
            <a:r>
              <a:rPr lang="en-US" dirty="0"/>
              <a:t>Calculate </a:t>
            </a:r>
            <a:r>
              <a:rPr lang="en-US" i="1" dirty="0">
                <a:latin typeface="Times New Roman" panose="02020603050405020304" pitchFamily="18" charset="0"/>
              </a:rPr>
              <a:t>A</a:t>
            </a:r>
            <a:r>
              <a:rPr lang="en-US" baseline="30000" dirty="0">
                <a:latin typeface="Times New Roman" panose="02020603050405020304" pitchFamily="18" charset="0"/>
              </a:rPr>
              <a:t>6</a:t>
            </a:r>
            <a:r>
              <a:rPr lang="en-US" dirty="0"/>
              <a:t> and square it</a:t>
            </a:r>
          </a:p>
          <a:p>
            <a:r>
              <a:rPr lang="en-US" dirty="0"/>
              <a:t>To calculate </a:t>
            </a:r>
            <a:r>
              <a:rPr lang="en-US" i="1" dirty="0">
                <a:latin typeface="Times New Roman" panose="02020603050405020304" pitchFamily="18" charset="0"/>
              </a:rPr>
              <a:t>A</a:t>
            </a:r>
            <a:r>
              <a:rPr lang="en-US" baseline="30000" dirty="0">
                <a:latin typeface="Times New Roman" panose="02020603050405020304" pitchFamily="18" charset="0"/>
              </a:rPr>
              <a:t>6</a:t>
            </a:r>
            <a:r>
              <a:rPr lang="en-US" dirty="0"/>
              <a:t>, we must:</a:t>
            </a:r>
          </a:p>
          <a:p>
            <a:pPr lvl="1"/>
            <a:r>
              <a:rPr lang="en-US" dirty="0"/>
              <a:t>Calculate </a:t>
            </a:r>
            <a:r>
              <a:rPr lang="en-US" i="1" dirty="0">
                <a:latin typeface="Times New Roman" panose="02020603050405020304" pitchFamily="18" charset="0"/>
              </a:rPr>
              <a:t>A</a:t>
            </a:r>
            <a:r>
              <a:rPr lang="en-US" baseline="30000" dirty="0">
                <a:latin typeface="Times New Roman" panose="02020603050405020304" pitchFamily="18" charset="0"/>
              </a:rPr>
              <a:t>3</a:t>
            </a:r>
            <a:r>
              <a:rPr lang="en-US" dirty="0"/>
              <a:t> and square it</a:t>
            </a:r>
          </a:p>
          <a:p>
            <a:r>
              <a:rPr lang="en-US" dirty="0"/>
              <a:t>To calculate </a:t>
            </a:r>
            <a:r>
              <a:rPr lang="en-US" i="1" dirty="0">
                <a:latin typeface="Times New Roman" panose="02020603050405020304" pitchFamily="18" charset="0"/>
              </a:rPr>
              <a:t>A</a:t>
            </a:r>
            <a:r>
              <a:rPr lang="en-US" baseline="30000" dirty="0">
                <a:latin typeface="Times New Roman" panose="02020603050405020304" pitchFamily="18" charset="0"/>
              </a:rPr>
              <a:t>3</a:t>
            </a:r>
            <a:r>
              <a:rPr lang="en-US" dirty="0"/>
              <a:t>, we must:</a:t>
            </a:r>
          </a:p>
          <a:p>
            <a:pPr lvl="1"/>
            <a:r>
              <a:rPr lang="en-US" dirty="0"/>
              <a:t>Retrieve </a:t>
            </a:r>
            <a:r>
              <a:rPr lang="en-US" i="1" dirty="0">
                <a:latin typeface="Times New Roman" panose="02020603050405020304" pitchFamily="18" charset="0"/>
              </a:rPr>
              <a:t>A</a:t>
            </a:r>
            <a:r>
              <a:rPr lang="en-US" dirty="0"/>
              <a:t>, square it and multiply by </a:t>
            </a:r>
            <a:r>
              <a:rPr lang="en-US" i="1" dirty="0">
                <a:latin typeface="Times New Roman" panose="02020603050405020304" pitchFamily="18" charset="0"/>
              </a:rPr>
              <a:t>A</a:t>
            </a:r>
            <a:endParaRPr lang="en-US" dirty="0">
              <a:latin typeface="Times New Roman" panose="02020603050405020304" pitchFamily="18" charset="0"/>
            </a:endParaRPr>
          </a:p>
          <a:p>
            <a:pPr lvl="1"/>
            <a:endParaRPr lang="en-US" dirty="0"/>
          </a:p>
          <a:p>
            <a:r>
              <a:rPr lang="en-US" dirty="0"/>
              <a:t>This is a total of 7 matrix-matrix multiplications,</a:t>
            </a:r>
            <a:br>
              <a:rPr lang="en-US" dirty="0"/>
            </a:br>
            <a:r>
              <a:rPr lang="en-US" dirty="0"/>
              <a:t>	and not 48 such multiplications</a:t>
            </a:r>
          </a:p>
          <a:p>
            <a:pPr marL="457200" lvl="1" indent="0">
              <a:buNone/>
            </a:pPr>
            <a:endParaRPr lang="en-US" dirty="0"/>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0" name="Object 9">
            <a:extLst>
              <a:ext uri="{FF2B5EF4-FFF2-40B4-BE49-F238E27FC236}">
                <a16:creationId xmlns:a16="http://schemas.microsoft.com/office/drawing/2014/main" id="{D5D79D95-D4CC-4B34-A573-91FF36680077}"/>
              </a:ext>
            </a:extLst>
          </p:cNvPr>
          <p:cNvGraphicFramePr>
            <a:graphicFrameLocks noChangeAspect="1"/>
          </p:cNvGraphicFramePr>
          <p:nvPr>
            <p:extLst>
              <p:ext uri="{D42A27DB-BD31-4B8C-83A1-F6EECF244321}">
                <p14:modId xmlns:p14="http://schemas.microsoft.com/office/powerpoint/2010/main" val="1879563255"/>
              </p:ext>
            </p:extLst>
          </p:nvPr>
        </p:nvGraphicFramePr>
        <p:xfrm>
          <a:off x="5670021" y="2351970"/>
          <a:ext cx="2876550" cy="1958975"/>
        </p:xfrm>
        <a:graphic>
          <a:graphicData uri="http://schemas.openxmlformats.org/presentationml/2006/ole">
            <mc:AlternateContent xmlns:mc="http://schemas.openxmlformats.org/markup-compatibility/2006">
              <mc:Choice xmlns:v="urn:schemas-microsoft-com:vml" Requires="v">
                <p:oleObj spid="_x0000_s490504" name="Equation" r:id="rId6" imgW="1638000" imgH="1117440" progId="Equation.DSMT4">
                  <p:embed/>
                </p:oleObj>
              </mc:Choice>
              <mc:Fallback>
                <p:oleObj name="Equation" r:id="rId6" imgW="1638000" imgH="1117440" progId="Equation.DSMT4">
                  <p:embed/>
                  <p:pic>
                    <p:nvPicPr>
                      <p:cNvPr id="10" name="Object 9">
                        <a:extLst>
                          <a:ext uri="{FF2B5EF4-FFF2-40B4-BE49-F238E27FC236}">
                            <a16:creationId xmlns:a16="http://schemas.microsoft.com/office/drawing/2014/main" id="{D5D79D95-D4CC-4B34-A573-91FF36680077}"/>
                          </a:ext>
                        </a:extLst>
                      </p:cNvPr>
                      <p:cNvPicPr/>
                      <p:nvPr/>
                    </p:nvPicPr>
                    <p:blipFill>
                      <a:blip r:embed="rId7"/>
                      <a:stretch>
                        <a:fillRect/>
                      </a:stretch>
                    </p:blipFill>
                    <p:spPr>
                      <a:xfrm>
                        <a:off x="5670021" y="2351970"/>
                        <a:ext cx="2876550" cy="195897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C833F26-64A7-4047-B72D-3810CF824E1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5031733"/>
      </p:ext>
    </p:extLst>
  </p:cSld>
  <p:clrMapOvr>
    <a:masterClrMapping/>
  </p:clrMapOvr>
  <mc:AlternateContent xmlns:mc="http://schemas.openxmlformats.org/markup-compatibility/2006">
    <mc:Choice xmlns:p14="http://schemas.microsoft.com/office/powerpoint/2010/main" Requires="p14">
      <p:transition spd="slow" p14:dur="2000" advTm="118376"/>
    </mc:Choice>
    <mc:Fallback>
      <p:transition spd="slow" advTm="11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 on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that we have defined powers of linear operators,</a:t>
            </a:r>
          </a:p>
          <a:p>
            <a:pPr marL="0" indent="0">
              <a:buNone/>
            </a:pPr>
            <a:r>
              <a:rPr lang="en-US" dirty="0"/>
              <a:t>	we can now define polynomials on linear operators</a:t>
            </a:r>
          </a:p>
          <a:p>
            <a:r>
              <a:rPr lang="en-US" dirty="0"/>
              <a:t>Let </a:t>
            </a:r>
            <a:r>
              <a:rPr lang="en-US" i="1" dirty="0"/>
              <a:t>A</a:t>
            </a:r>
            <a:r>
              <a:rPr lang="en-US" dirty="0"/>
              <a:t> be a linear operator,</a:t>
            </a:r>
            <a:br>
              <a:rPr lang="en-US" dirty="0"/>
            </a:br>
            <a:r>
              <a:rPr lang="en-US" dirty="0"/>
              <a:t>	then if we define </a:t>
            </a:r>
            <a:r>
              <a:rPr lang="en-US" i="1" dirty="0"/>
              <a:t>p</a:t>
            </a:r>
            <a:r>
              <a:rPr lang="en-US" dirty="0"/>
              <a:t> to be the polynomial such that </a:t>
            </a:r>
          </a:p>
          <a:p>
            <a:pPr marL="0" indent="0" algn="ctr">
              <a:buNone/>
            </a:pP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A</a:t>
            </a:r>
            <a:r>
              <a:rPr lang="en-US" dirty="0">
                <a:latin typeface="Times New Roman" panose="02020603050405020304" pitchFamily="18" charset="0"/>
              </a:rPr>
              <a:t> + 6</a:t>
            </a:r>
            <a:r>
              <a:rPr lang="en-US" i="1" dirty="0">
                <a:latin typeface="Times New Roman" panose="02020603050405020304" pitchFamily="18" charset="0"/>
              </a:rPr>
              <a:t>I</a:t>
            </a:r>
            <a:r>
              <a:rPr lang="en-US" dirty="0"/>
              <a:t>,</a:t>
            </a:r>
            <a:endParaRPr lang="en-US" i="1" dirty="0"/>
          </a:p>
          <a:p>
            <a:pPr marL="0" indent="0">
              <a:buNone/>
            </a:pPr>
            <a:r>
              <a:rPr lang="en-US" dirty="0"/>
              <a:t>      we now have a polynomial in </a:t>
            </a:r>
            <a:r>
              <a:rPr lang="en-US" i="1" dirty="0">
                <a:latin typeface="Times New Roman" panose="02020603050405020304" pitchFamily="18" charset="0"/>
              </a:rPr>
              <a:t>A</a:t>
            </a:r>
            <a:endParaRPr lang="en-US" dirty="0">
              <a:latin typeface="Times New Roman" panose="02020603050405020304" pitchFamily="18" charset="0"/>
            </a:endParaRPr>
          </a:p>
          <a:p>
            <a:pPr lvl="1"/>
            <a:r>
              <a:rPr lang="en-US" dirty="0"/>
              <a:t>If the linear operators are real, the coefficients must be from </a:t>
            </a:r>
            <a:r>
              <a:rPr lang="en-US" b="1" dirty="0">
                <a:latin typeface="Times New Roman" panose="02020603050405020304" pitchFamily="18" charset="0"/>
              </a:rPr>
              <a:t>R</a:t>
            </a:r>
            <a:endParaRPr lang="en-US" dirty="0">
              <a:latin typeface="Times New Roman" panose="02020603050405020304" pitchFamily="18" charset="0"/>
            </a:endParaRPr>
          </a:p>
          <a:p>
            <a:pPr lvl="1"/>
            <a:r>
              <a:rPr lang="en-US" dirty="0"/>
              <a:t>If the linear operators are complex,</a:t>
            </a:r>
            <a:br>
              <a:rPr lang="en-US" dirty="0"/>
            </a:br>
            <a:r>
              <a:rPr lang="en-US" dirty="0"/>
              <a:t>		the coefficients can come from </a:t>
            </a:r>
            <a:r>
              <a:rPr lang="en-US" b="1" dirty="0">
                <a:latin typeface="Times New Roman" panose="02020603050405020304" pitchFamily="18" charset="0"/>
              </a:rPr>
              <a:t>C</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0715425A-BECA-4EDE-81C1-88844C012C9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12935733"/>
      </p:ext>
    </p:extLst>
  </p:cSld>
  <p:clrMapOvr>
    <a:masterClrMapping/>
  </p:clrMapOvr>
  <mc:AlternateContent xmlns:mc="http://schemas.openxmlformats.org/markup-compatibility/2006">
    <mc:Choice xmlns:p14="http://schemas.microsoft.com/office/powerpoint/2010/main" Requires="p14">
      <p:transition spd="slow" p14:dur="2000" advTm="58444"/>
    </mc:Choice>
    <mc:Fallback>
      <p:transition spd="slow" advTm="5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Polynomials on operators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 given </a:t>
            </a:r>
            <a:r>
              <a:rPr lang="en-US" i="1" dirty="0"/>
              <a:t>p</a:t>
            </a:r>
            <a:r>
              <a:rPr lang="en-US" dirty="0"/>
              <a:t> defined as </a:t>
            </a: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A</a:t>
            </a:r>
            <a:r>
              <a:rPr lang="en-US" dirty="0">
                <a:latin typeface="Times New Roman" panose="02020603050405020304" pitchFamily="18" charset="0"/>
              </a:rPr>
              <a:t> – 6</a:t>
            </a:r>
            <a:r>
              <a:rPr lang="en-US" i="1" dirty="0">
                <a:latin typeface="Times New Roman" panose="02020603050405020304" pitchFamily="18" charset="0"/>
              </a:rPr>
              <a:t>I</a:t>
            </a:r>
            <a:r>
              <a:rPr lang="en-US" dirty="0"/>
              <a:t>,</a:t>
            </a:r>
            <a:endParaRPr lang="en-US" i="1" dirty="0"/>
          </a:p>
          <a:p>
            <a:pPr marL="0" indent="0">
              <a:buNone/>
            </a:pPr>
            <a:r>
              <a:rPr lang="en-US" sz="1400" dirty="0"/>
              <a:t>      </a:t>
            </a:r>
            <a:br>
              <a:rPr lang="en-US" dirty="0"/>
            </a:br>
            <a:r>
              <a:rPr lang="en-US" dirty="0"/>
              <a:t>       and                          , we note that</a:t>
            </a: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pPr marL="0" indent="0">
              <a:buNone/>
            </a:pPr>
            <a:endParaRPr lang="en-US" sz="1900" dirty="0">
              <a:latin typeface="Times New Roman" panose="02020603050405020304" pitchFamily="18" charset="0"/>
            </a:endParaRPr>
          </a:p>
          <a:p>
            <a:pPr marL="0" indent="0">
              <a:buNone/>
            </a:pPr>
            <a:endParaRPr lang="en-US" dirty="0">
              <a:latin typeface="Times New Roman" panose="02020603050405020304" pitchFamily="18" charset="0"/>
            </a:endParaRPr>
          </a:p>
          <a:p>
            <a:r>
              <a:rPr lang="en-US" dirty="0">
                <a:latin typeface="Times New Roman" panose="02020603050405020304" pitchFamily="18" charset="0"/>
              </a:rPr>
              <a:t>Thus, </a:t>
            </a: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2</a:t>
            </a:r>
            <a:r>
              <a:rPr lang="en-US" dirty="0">
                <a:latin typeface="Times New Roman" panose="02020603050405020304" pitchFamily="18" charset="0"/>
              </a:rPr>
              <a:t> + 2</a:t>
            </a:r>
            <a:r>
              <a:rPr lang="en-US" i="1" dirty="0">
                <a:latin typeface="Times New Roman" panose="02020603050405020304" pitchFamily="18" charset="0"/>
              </a:rPr>
              <a:t>A</a:t>
            </a:r>
            <a:r>
              <a:rPr lang="en-US" dirty="0">
                <a:latin typeface="Times New Roman" panose="02020603050405020304" pitchFamily="18" charset="0"/>
              </a:rPr>
              <a:t> – 6</a:t>
            </a:r>
            <a:r>
              <a:rPr lang="en-US" i="1" dirty="0">
                <a:latin typeface="Times New Roman" panose="02020603050405020304" pitchFamily="18" charset="0"/>
              </a:rPr>
              <a:t>I</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9" name="Object 8">
            <a:extLst>
              <a:ext uri="{FF2B5EF4-FFF2-40B4-BE49-F238E27FC236}">
                <a16:creationId xmlns:a16="http://schemas.microsoft.com/office/drawing/2014/main" id="{06F4AEA0-0C68-4749-8398-70288D688C76}"/>
              </a:ext>
            </a:extLst>
          </p:cNvPr>
          <p:cNvGraphicFramePr>
            <a:graphicFrameLocks noChangeAspect="1"/>
          </p:cNvGraphicFramePr>
          <p:nvPr>
            <p:extLst>
              <p:ext uri="{D42A27DB-BD31-4B8C-83A1-F6EECF244321}">
                <p14:modId xmlns:p14="http://schemas.microsoft.com/office/powerpoint/2010/main" val="2301994736"/>
              </p:ext>
            </p:extLst>
          </p:nvPr>
        </p:nvGraphicFramePr>
        <p:xfrm>
          <a:off x="1445310" y="1981952"/>
          <a:ext cx="1569878" cy="881856"/>
        </p:xfrm>
        <a:graphic>
          <a:graphicData uri="http://schemas.openxmlformats.org/presentationml/2006/ole">
            <mc:AlternateContent xmlns:mc="http://schemas.openxmlformats.org/markup-compatibility/2006">
              <mc:Choice xmlns:v="urn:schemas-microsoft-com:vml" Requires="v">
                <p:oleObj spid="_x0000_s491540" name="Equation" r:id="rId6" imgW="812520" imgH="457200" progId="Equation.DSMT4">
                  <p:embed/>
                </p:oleObj>
              </mc:Choice>
              <mc:Fallback>
                <p:oleObj name="Equation" r:id="rId6" imgW="812520" imgH="457200" progId="Equation.DSMT4">
                  <p:embed/>
                  <p:pic>
                    <p:nvPicPr>
                      <p:cNvPr id="8" name="Object 7">
                        <a:extLst>
                          <a:ext uri="{FF2B5EF4-FFF2-40B4-BE49-F238E27FC236}">
                            <a16:creationId xmlns:a16="http://schemas.microsoft.com/office/drawing/2014/main" id="{AA07C564-495E-44CF-B4F4-4C92197417A2}"/>
                          </a:ext>
                        </a:extLst>
                      </p:cNvPr>
                      <p:cNvPicPr/>
                      <p:nvPr/>
                    </p:nvPicPr>
                    <p:blipFill>
                      <a:blip r:embed="rId7"/>
                      <a:stretch>
                        <a:fillRect/>
                      </a:stretch>
                    </p:blipFill>
                    <p:spPr>
                      <a:xfrm>
                        <a:off x="1445310" y="1981952"/>
                        <a:ext cx="1569878" cy="881856"/>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8B9D3EB-2863-4E12-BFF4-1CC29480312C}"/>
              </a:ext>
            </a:extLst>
          </p:cNvPr>
          <p:cNvGraphicFramePr>
            <a:graphicFrameLocks noChangeAspect="1"/>
          </p:cNvGraphicFramePr>
          <p:nvPr>
            <p:extLst>
              <p:ext uri="{D42A27DB-BD31-4B8C-83A1-F6EECF244321}">
                <p14:modId xmlns:p14="http://schemas.microsoft.com/office/powerpoint/2010/main" val="1913018129"/>
              </p:ext>
            </p:extLst>
          </p:nvPr>
        </p:nvGraphicFramePr>
        <p:xfrm>
          <a:off x="2970391" y="2557923"/>
          <a:ext cx="4243388" cy="881062"/>
        </p:xfrm>
        <a:graphic>
          <a:graphicData uri="http://schemas.openxmlformats.org/presentationml/2006/ole">
            <mc:AlternateContent xmlns:mc="http://schemas.openxmlformats.org/markup-compatibility/2006">
              <mc:Choice xmlns:v="urn:schemas-microsoft-com:vml" Requires="v">
                <p:oleObj spid="_x0000_s491541" name="Equation" r:id="rId8" imgW="2197080" imgH="457200" progId="Equation.DSMT4">
                  <p:embed/>
                </p:oleObj>
              </mc:Choice>
              <mc:Fallback>
                <p:oleObj name="Equation" r:id="rId8" imgW="2197080" imgH="457200" progId="Equation.DSMT4">
                  <p:embed/>
                  <p:pic>
                    <p:nvPicPr>
                      <p:cNvPr id="9" name="Object 8">
                        <a:extLst>
                          <a:ext uri="{FF2B5EF4-FFF2-40B4-BE49-F238E27FC236}">
                            <a16:creationId xmlns:a16="http://schemas.microsoft.com/office/drawing/2014/main" id="{06F4AEA0-0C68-4749-8398-70288D688C76}"/>
                          </a:ext>
                        </a:extLst>
                      </p:cNvPr>
                      <p:cNvPicPr/>
                      <p:nvPr/>
                    </p:nvPicPr>
                    <p:blipFill>
                      <a:blip r:embed="rId9"/>
                      <a:stretch>
                        <a:fillRect/>
                      </a:stretch>
                    </p:blipFill>
                    <p:spPr>
                      <a:xfrm>
                        <a:off x="2970391" y="2557923"/>
                        <a:ext cx="4243388" cy="88106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F1CEFA1-8371-4804-9970-7F4FA8548074}"/>
              </a:ext>
            </a:extLst>
          </p:cNvPr>
          <p:cNvGraphicFramePr>
            <a:graphicFrameLocks noChangeAspect="1"/>
          </p:cNvGraphicFramePr>
          <p:nvPr>
            <p:extLst>
              <p:ext uri="{D42A27DB-BD31-4B8C-83A1-F6EECF244321}">
                <p14:modId xmlns:p14="http://schemas.microsoft.com/office/powerpoint/2010/main" val="2818679541"/>
              </p:ext>
            </p:extLst>
          </p:nvPr>
        </p:nvGraphicFramePr>
        <p:xfrm>
          <a:off x="2911124" y="3417423"/>
          <a:ext cx="3163888" cy="881063"/>
        </p:xfrm>
        <a:graphic>
          <a:graphicData uri="http://schemas.openxmlformats.org/presentationml/2006/ole">
            <mc:AlternateContent xmlns:mc="http://schemas.openxmlformats.org/markup-compatibility/2006">
              <mc:Choice xmlns:v="urn:schemas-microsoft-com:vml" Requires="v">
                <p:oleObj spid="_x0000_s491542" name="Equation" r:id="rId10" imgW="1638000" imgH="457200" progId="Equation.DSMT4">
                  <p:embed/>
                </p:oleObj>
              </mc:Choice>
              <mc:Fallback>
                <p:oleObj name="Equation" r:id="rId10" imgW="1638000" imgH="457200" progId="Equation.DSMT4">
                  <p:embed/>
                  <p:pic>
                    <p:nvPicPr>
                      <p:cNvPr id="10" name="Object 9">
                        <a:extLst>
                          <a:ext uri="{FF2B5EF4-FFF2-40B4-BE49-F238E27FC236}">
                            <a16:creationId xmlns:a16="http://schemas.microsoft.com/office/drawing/2014/main" id="{08B9D3EB-2863-4E12-BFF4-1CC29480312C}"/>
                          </a:ext>
                        </a:extLst>
                      </p:cNvPr>
                      <p:cNvPicPr/>
                      <p:nvPr/>
                    </p:nvPicPr>
                    <p:blipFill>
                      <a:blip r:embed="rId11"/>
                      <a:stretch>
                        <a:fillRect/>
                      </a:stretch>
                    </p:blipFill>
                    <p:spPr>
                      <a:xfrm>
                        <a:off x="2911124" y="3417423"/>
                        <a:ext cx="3163888" cy="8810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23A69C3-CB04-47BC-8306-58CE32B2CD72}"/>
              </a:ext>
            </a:extLst>
          </p:cNvPr>
          <p:cNvGraphicFramePr>
            <a:graphicFrameLocks noChangeAspect="1"/>
          </p:cNvGraphicFramePr>
          <p:nvPr>
            <p:extLst>
              <p:ext uri="{D42A27DB-BD31-4B8C-83A1-F6EECF244321}">
                <p14:modId xmlns:p14="http://schemas.microsoft.com/office/powerpoint/2010/main" val="3621099461"/>
              </p:ext>
            </p:extLst>
          </p:nvPr>
        </p:nvGraphicFramePr>
        <p:xfrm>
          <a:off x="2818170" y="4288784"/>
          <a:ext cx="3752850" cy="881063"/>
        </p:xfrm>
        <a:graphic>
          <a:graphicData uri="http://schemas.openxmlformats.org/presentationml/2006/ole">
            <mc:AlternateContent xmlns:mc="http://schemas.openxmlformats.org/markup-compatibility/2006">
              <mc:Choice xmlns:v="urn:schemas-microsoft-com:vml" Requires="v">
                <p:oleObj spid="_x0000_s491543" name="Equation" r:id="rId12" imgW="1942920" imgH="457200" progId="Equation.DSMT4">
                  <p:embed/>
                </p:oleObj>
              </mc:Choice>
              <mc:Fallback>
                <p:oleObj name="Equation" r:id="rId12" imgW="1942920" imgH="457200" progId="Equation.DSMT4">
                  <p:embed/>
                  <p:pic>
                    <p:nvPicPr>
                      <p:cNvPr id="11" name="Object 10">
                        <a:extLst>
                          <a:ext uri="{FF2B5EF4-FFF2-40B4-BE49-F238E27FC236}">
                            <a16:creationId xmlns:a16="http://schemas.microsoft.com/office/drawing/2014/main" id="{DF1CEFA1-8371-4804-9970-7F4FA8548074}"/>
                          </a:ext>
                        </a:extLst>
                      </p:cNvPr>
                      <p:cNvPicPr/>
                      <p:nvPr/>
                    </p:nvPicPr>
                    <p:blipFill>
                      <a:blip r:embed="rId13"/>
                      <a:stretch>
                        <a:fillRect/>
                      </a:stretch>
                    </p:blipFill>
                    <p:spPr>
                      <a:xfrm>
                        <a:off x="2818170" y="4288784"/>
                        <a:ext cx="3752850" cy="8810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D8C0FB3-EF94-40EE-ACCA-E241CC679243}"/>
              </a:ext>
            </a:extLst>
          </p:cNvPr>
          <p:cNvGraphicFramePr>
            <a:graphicFrameLocks noChangeAspect="1"/>
          </p:cNvGraphicFramePr>
          <p:nvPr>
            <p:extLst>
              <p:ext uri="{D42A27DB-BD31-4B8C-83A1-F6EECF244321}">
                <p14:modId xmlns:p14="http://schemas.microsoft.com/office/powerpoint/2010/main" val="4139381685"/>
              </p:ext>
            </p:extLst>
          </p:nvPr>
        </p:nvGraphicFramePr>
        <p:xfrm>
          <a:off x="3807195" y="6007781"/>
          <a:ext cx="1593850" cy="882650"/>
        </p:xfrm>
        <a:graphic>
          <a:graphicData uri="http://schemas.openxmlformats.org/presentationml/2006/ole">
            <mc:AlternateContent xmlns:mc="http://schemas.openxmlformats.org/markup-compatibility/2006">
              <mc:Choice xmlns:v="urn:schemas-microsoft-com:vml" Requires="v">
                <p:oleObj spid="_x0000_s491544" name="Equation" r:id="rId14" imgW="825480" imgH="457200" progId="Equation.DSMT4">
                  <p:embed/>
                </p:oleObj>
              </mc:Choice>
              <mc:Fallback>
                <p:oleObj name="Equation" r:id="rId14" imgW="825480" imgH="457200" progId="Equation.DSMT4">
                  <p:embed/>
                  <p:pic>
                    <p:nvPicPr>
                      <p:cNvPr id="13" name="Object 12">
                        <a:extLst>
                          <a:ext uri="{FF2B5EF4-FFF2-40B4-BE49-F238E27FC236}">
                            <a16:creationId xmlns:a16="http://schemas.microsoft.com/office/drawing/2014/main" id="{DBC8F7D6-59CA-45EF-A75B-5AADA7878BEF}"/>
                          </a:ext>
                        </a:extLst>
                      </p:cNvPr>
                      <p:cNvPicPr/>
                      <p:nvPr/>
                    </p:nvPicPr>
                    <p:blipFill>
                      <a:blip r:embed="rId15"/>
                      <a:stretch>
                        <a:fillRect/>
                      </a:stretch>
                    </p:blipFill>
                    <p:spPr>
                      <a:xfrm>
                        <a:off x="3807195" y="6007781"/>
                        <a:ext cx="1593850" cy="8826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DAF1740-D43E-41E7-B363-D9CF2513ACD7}"/>
              </a:ext>
            </a:extLst>
          </p:cNvPr>
          <p:cNvGraphicFramePr>
            <a:graphicFrameLocks noChangeAspect="1"/>
          </p:cNvGraphicFramePr>
          <p:nvPr>
            <p:extLst>
              <p:ext uri="{D42A27DB-BD31-4B8C-83A1-F6EECF244321}">
                <p14:modId xmlns:p14="http://schemas.microsoft.com/office/powerpoint/2010/main" val="3241159744"/>
              </p:ext>
            </p:extLst>
          </p:nvPr>
        </p:nvGraphicFramePr>
        <p:xfrm>
          <a:off x="3818484" y="5145241"/>
          <a:ext cx="4391025" cy="882650"/>
        </p:xfrm>
        <a:graphic>
          <a:graphicData uri="http://schemas.openxmlformats.org/presentationml/2006/ole">
            <mc:AlternateContent xmlns:mc="http://schemas.openxmlformats.org/markup-compatibility/2006">
              <mc:Choice xmlns:v="urn:schemas-microsoft-com:vml" Requires="v">
                <p:oleObj spid="_x0000_s491545" name="Equation" r:id="rId16" imgW="2273040" imgH="457200" progId="Equation.DSMT4">
                  <p:embed/>
                </p:oleObj>
              </mc:Choice>
              <mc:Fallback>
                <p:oleObj name="Equation" r:id="rId16" imgW="2273040" imgH="457200" progId="Equation.DSMT4">
                  <p:embed/>
                  <p:pic>
                    <p:nvPicPr>
                      <p:cNvPr id="13" name="Object 12">
                        <a:extLst>
                          <a:ext uri="{FF2B5EF4-FFF2-40B4-BE49-F238E27FC236}">
                            <a16:creationId xmlns:a16="http://schemas.microsoft.com/office/drawing/2014/main" id="{DBC8F7D6-59CA-45EF-A75B-5AADA7878BEF}"/>
                          </a:ext>
                        </a:extLst>
                      </p:cNvPr>
                      <p:cNvPicPr/>
                      <p:nvPr/>
                    </p:nvPicPr>
                    <p:blipFill>
                      <a:blip r:embed="rId17"/>
                      <a:stretch>
                        <a:fillRect/>
                      </a:stretch>
                    </p:blipFill>
                    <p:spPr>
                      <a:xfrm>
                        <a:off x="3818484" y="5145241"/>
                        <a:ext cx="4391025" cy="88265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DF72B33D-4A7D-420C-8A6E-34FF4DCB7313}"/>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56996135"/>
      </p:ext>
    </p:extLst>
  </p:cSld>
  <p:clrMapOvr>
    <a:masterClrMapping/>
  </p:clrMapOvr>
  <mc:AlternateContent xmlns:mc="http://schemas.openxmlformats.org/markup-compatibility/2006">
    <mc:Choice xmlns:p14="http://schemas.microsoft.com/office/powerpoint/2010/main" Requires="p14">
      <p:transition spd="slow" p14:dur="2000" advTm="82342"/>
    </mc:Choice>
    <mc:Fallback>
      <p:transition spd="slow" advTm="8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about the application of the identity operator</a:t>
            </a:r>
          </a:p>
          <a:p>
            <a:pPr lvl="1"/>
            <a:r>
              <a:rPr lang="en-US" dirty="0"/>
              <a:t>Understand about the existence of inverses</a:t>
            </a:r>
          </a:p>
          <a:p>
            <a:pPr lvl="1"/>
            <a:r>
              <a:rPr lang="en-US" dirty="0"/>
              <a:t>Know that composition is not commutative and not all operators have compositional inverses</a:t>
            </a:r>
          </a:p>
          <a:p>
            <a:pPr lvl="1"/>
            <a:r>
              <a:rPr lang="en-US" dirty="0"/>
              <a:t>Know how to find powers of matrices</a:t>
            </a:r>
          </a:p>
          <a:p>
            <a:pPr lvl="1"/>
            <a:r>
              <a:rPr lang="en-US" dirty="0"/>
              <a:t>Understand that you can define polynomials on linear operators</a:t>
            </a:r>
          </a:p>
          <a:p>
            <a:pPr lvl="1"/>
            <a:endParaRPr lang="en-US" dirty="0">
              <a:solidFill>
                <a:srgbClr val="FF0000"/>
              </a:solidFill>
            </a:endParaRPr>
          </a:p>
          <a:p>
            <a:r>
              <a:rPr lang="en-US" dirty="0">
                <a:solidFill>
                  <a:srgbClr val="FF9999"/>
                </a:solidFill>
              </a:rPr>
              <a:t>Important:</a:t>
            </a:r>
          </a:p>
          <a:p>
            <a:pPr lvl="1"/>
            <a:r>
              <a:rPr lang="en-US" dirty="0">
                <a:solidFill>
                  <a:srgbClr val="FF9999"/>
                </a:solidFill>
              </a:rPr>
              <a:t>From here on in, we will refer to the composition of linear operators as multiplication,</a:t>
            </a:r>
          </a:p>
          <a:p>
            <a:pPr marL="457200" lvl="1" indent="0">
              <a:buNone/>
            </a:pPr>
            <a:r>
              <a:rPr lang="en-US" dirty="0">
                <a:solidFill>
                  <a:srgbClr val="FF9999"/>
                </a:solidFill>
              </a:rPr>
              <a:t>     and the compositional inverse as the multiplicative inverse</a:t>
            </a: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9" name="Audio 8">
            <a:hlinkClick r:id="" action="ppaction://media"/>
            <a:extLst>
              <a:ext uri="{FF2B5EF4-FFF2-40B4-BE49-F238E27FC236}">
                <a16:creationId xmlns:a16="http://schemas.microsoft.com/office/drawing/2014/main" id="{31436F00-8D30-4E54-991E-63FE193DE8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52880"/>
    </mc:Choice>
    <mc:Fallback>
      <p:transition spd="slow" advTm="52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https://en.wikipedia.org/wiki/Linear_map</a:t>
            </a:r>
            <a:br>
              <a:rPr lang="en-US" dirty="0"/>
            </a:br>
            <a:r>
              <a:rPr lang="en-US" dirty="0"/>
              <a:t>			#Forming_new_linear_maps_from_given_ones</a:t>
            </a:r>
          </a:p>
          <a:p>
            <a:pPr marL="0" indent="0">
              <a:buNone/>
            </a:pPr>
            <a:r>
              <a:rPr lang="en-US" dirty="0"/>
              <a:t>[2] 	https://en.wikipedia.org/wiki/Matrix_multiplication</a:t>
            </a:r>
          </a:p>
          <a:p>
            <a:pPr marL="0" indent="0">
              <a:buNone/>
            </a:pPr>
            <a:endParaRPr lang="en-US" dirty="0"/>
          </a:p>
        </p:txBody>
      </p:sp>
      <p:sp>
        <p:nvSpPr>
          <p:cNvPr id="4" name="Footer Placeholder 3"/>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properties of linear maps with composition</a:t>
            </a:r>
          </a:p>
          <a:p>
            <a:pPr lvl="1"/>
            <a:r>
              <a:rPr lang="en-US" dirty="0"/>
              <a:t>Discuss linear operators with composition</a:t>
            </a:r>
          </a:p>
          <a:p>
            <a:pPr lvl="1"/>
            <a:r>
              <a:rPr lang="en-US" dirty="0"/>
              <a:t>Discuss the identity operator</a:t>
            </a:r>
          </a:p>
          <a:p>
            <a:pPr lvl="1"/>
            <a:r>
              <a:rPr lang="en-US" dirty="0"/>
              <a:t>Define matrix powering</a:t>
            </a:r>
          </a:p>
          <a:p>
            <a:pPr lvl="1"/>
            <a:r>
              <a:rPr lang="en-US" dirty="0"/>
              <a:t>Discuss consequences of noncommutativity</a:t>
            </a:r>
          </a:p>
          <a:p>
            <a:pPr lvl="1"/>
            <a:r>
              <a:rPr lang="en-US" dirty="0"/>
              <a:t>Describe matrix polynomials</a:t>
            </a:r>
          </a:p>
          <a:p>
            <a:pPr lvl="1"/>
            <a:r>
              <a:rPr lang="en-US" dirty="0"/>
              <a:t>Define inverses</a:t>
            </a: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E52AB50F-A683-4F34-B6D2-953E46D840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6549"/>
    </mc:Choice>
    <mc:Fallback>
      <p:transition spd="slow" advTm="26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Linear operators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Linear operators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21</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The collection of all linear operators </a:t>
            </a:r>
            <a:r>
              <a:rPr lang="en-US" dirty="0">
                <a:latin typeface="Times New Roman" panose="02020603050405020304" pitchFamily="18" charset="0"/>
              </a:rPr>
              <a:t>ℒ (</a:t>
            </a:r>
            <a:r>
              <a:rPr lang="en-US" b="1" dirty="0">
                <a:latin typeface="Edwardian Script ITC" panose="030303020407070D0804" pitchFamily="66" charset="0"/>
              </a:rPr>
              <a:t>U  </a:t>
            </a:r>
            <a:r>
              <a:rPr lang="en-US" dirty="0">
                <a:latin typeface="Times New Roman" panose="02020603050405020304" pitchFamily="18" charset="0"/>
              </a:rPr>
              <a:t>) has scalar multiplication, operator addition, and operator composition, and thus has the following properties:</a:t>
            </a:r>
          </a:p>
          <a:p>
            <a:pPr lvl="1"/>
            <a:r>
              <a:rPr lang="en-US" dirty="0">
                <a:latin typeface="Times New Roman" panose="02020603050405020304" pitchFamily="18" charset="0"/>
              </a:rPr>
              <a:t>The collection forms a vector space under scalar multiplication and operator addition</a:t>
            </a:r>
          </a:p>
          <a:p>
            <a:pPr lvl="1"/>
            <a:r>
              <a:rPr lang="en-US" dirty="0">
                <a:latin typeface="Times New Roman" panose="02020603050405020304" pitchFamily="18" charset="0"/>
              </a:rPr>
              <a:t>The additional axioms associated with operator composition include:</a:t>
            </a:r>
          </a:p>
          <a:p>
            <a:pPr marL="1371600" lvl="2" indent="-457200">
              <a:buFont typeface="+mj-lt"/>
              <a:buAutoNum type="arabicPeriod" startAt="11"/>
            </a:pPr>
            <a:r>
              <a:rPr lang="en-US" dirty="0">
                <a:latin typeface="Times New Roman" panose="02020603050405020304" pitchFamily="18" charset="0"/>
              </a:rPr>
              <a:t>Composition is associative: </a:t>
            </a:r>
            <a:r>
              <a:rPr lang="en-US" i="1" dirty="0">
                <a:latin typeface="Times New Roman" panose="02020603050405020304" pitchFamily="18" charset="0"/>
              </a:rPr>
              <a:t>C</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 = (</a:t>
            </a:r>
            <a:r>
              <a:rPr lang="en-US" i="1" dirty="0">
                <a:latin typeface="Times New Roman" panose="02020603050405020304" pitchFamily="18" charset="0"/>
              </a:rPr>
              <a:t>CB</a:t>
            </a:r>
            <a:r>
              <a:rPr lang="en-US" dirty="0">
                <a:latin typeface="Times New Roman" panose="02020603050405020304" pitchFamily="18" charset="0"/>
              </a:rPr>
              <a:t>)</a:t>
            </a:r>
            <a:r>
              <a:rPr lang="en-US" i="1" dirty="0">
                <a:latin typeface="Times New Roman" panose="02020603050405020304" pitchFamily="18" charset="0"/>
              </a:rPr>
              <a:t>A</a:t>
            </a:r>
            <a:endParaRPr lang="en-US" dirty="0">
              <a:latin typeface="Times New Roman" panose="02020603050405020304" pitchFamily="18" charset="0"/>
            </a:endParaRPr>
          </a:p>
          <a:p>
            <a:pPr marL="1371600" lvl="2" indent="-457200">
              <a:buFont typeface="+mj-lt"/>
              <a:buAutoNum type="arabicPeriod" startAt="11"/>
            </a:pPr>
            <a:r>
              <a:rPr lang="en-US" dirty="0">
                <a:latin typeface="Times New Roman" panose="02020603050405020304" pitchFamily="18" charset="0"/>
              </a:rPr>
              <a:t>Composition distributes over operator addition from the left</a:t>
            </a:r>
            <a:br>
              <a:rPr lang="en-US" dirty="0">
                <a:latin typeface="Times New Roman" panose="02020603050405020304" pitchFamily="18" charset="0"/>
              </a:rPr>
            </a:b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 A</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BA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a:t>
            </a:r>
            <a:r>
              <a:rPr lang="en-US" baseline="-25000" dirty="0">
                <a:latin typeface="Times New Roman" panose="02020603050405020304" pitchFamily="18" charset="0"/>
              </a:rPr>
              <a:t>2</a:t>
            </a:r>
            <a:endParaRPr lang="en-US" dirty="0">
              <a:latin typeface="Times New Roman" panose="02020603050405020304" pitchFamily="18" charset="0"/>
            </a:endParaRPr>
          </a:p>
          <a:p>
            <a:pPr marL="1371600" lvl="2" indent="-457200">
              <a:buFont typeface="+mj-lt"/>
              <a:buAutoNum type="arabicPeriod" startAt="11"/>
            </a:pPr>
            <a:r>
              <a:rPr lang="en-US" dirty="0">
                <a:latin typeface="Times New Roman" panose="02020603050405020304" pitchFamily="18" charset="0"/>
              </a:rPr>
              <a:t>Composition distributes over operator addition from the right</a:t>
            </a:r>
            <a:br>
              <a:rPr lang="en-US" dirty="0">
                <a:latin typeface="Times New Roman" panose="02020603050405020304" pitchFamily="18" charset="0"/>
              </a:rPr>
            </a:br>
            <a:r>
              <a:rPr lang="en-US" dirty="0">
                <a:latin typeface="Times New Roman" panose="02020603050405020304" pitchFamily="18" charset="0"/>
              </a:rPr>
              <a:t>	(</a:t>
            </a:r>
            <a:r>
              <a:rPr lang="en-US" i="1" dirty="0">
                <a:latin typeface="Times New Roman" panose="02020603050405020304" pitchFamily="18" charset="0"/>
              </a:rPr>
              <a:t>B</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 B</a:t>
            </a:r>
            <a:r>
              <a:rPr lang="en-US" baseline="-25000" dirty="0">
                <a:latin typeface="Times New Roman" panose="02020603050405020304" pitchFamily="18" charset="0"/>
              </a:rPr>
              <a:t>2</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1</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a:t>
            </a:r>
            <a:r>
              <a:rPr lang="en-US" i="1" dirty="0">
                <a:latin typeface="Times New Roman" panose="02020603050405020304" pitchFamily="18" charset="0"/>
              </a:rPr>
              <a:t>A</a:t>
            </a:r>
          </a:p>
          <a:p>
            <a:pPr marL="1371600" lvl="2" indent="-457200">
              <a:buFont typeface="+mj-lt"/>
              <a:buAutoNum type="arabicPeriod" startAt="11"/>
            </a:pPr>
            <a:r>
              <a:rPr lang="en-US" dirty="0">
                <a:latin typeface="Times New Roman" panose="02020603050405020304" pitchFamily="18" charset="0"/>
              </a:rPr>
              <a:t>Composition is bilinear: </a:t>
            </a:r>
            <a:r>
              <a:rPr lang="en-US" i="1" dirty="0">
                <a:latin typeface="Symbol" panose="05050102010706020507" pitchFamily="18" charset="2"/>
              </a:rPr>
              <a:t>a </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 =</a:t>
            </a:r>
            <a:r>
              <a:rPr lang="en-US" i="1" dirty="0">
                <a:latin typeface="Symbol" panose="05050102010706020507" pitchFamily="18" charset="2"/>
              </a:rPr>
              <a:t> </a:t>
            </a:r>
            <a:r>
              <a:rPr lang="en-US" dirty="0">
                <a:latin typeface="Times New Roman" panose="02020603050405020304" pitchFamily="18" charset="0"/>
              </a:rPr>
              <a:t>(</a:t>
            </a:r>
            <a:r>
              <a:rPr lang="en-US" i="1" dirty="0">
                <a:latin typeface="Symbol" panose="05050102010706020507" pitchFamily="18" charset="2"/>
              </a:rPr>
              <a:t>a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Symbol" panose="05050102010706020507" pitchFamily="18" charset="2"/>
              </a:rPr>
              <a:t> </a:t>
            </a:r>
            <a:r>
              <a:rPr lang="en-US" i="1" dirty="0">
                <a:latin typeface="Times New Roman" panose="02020603050405020304" pitchFamily="18" charset="0"/>
              </a:rPr>
              <a:t>B</a:t>
            </a:r>
            <a:r>
              <a:rPr lang="en-US" dirty="0">
                <a:latin typeface="Times New Roman" panose="02020603050405020304" pitchFamily="18" charset="0"/>
              </a:rPr>
              <a:t>(</a:t>
            </a:r>
            <a:r>
              <a:rPr lang="en-US" i="1" dirty="0">
                <a:latin typeface="Symbol" panose="05050102010706020507" pitchFamily="18" charset="2"/>
              </a:rPr>
              <a:t>a</a:t>
            </a:r>
            <a:r>
              <a:rPr lang="en-US" i="1" dirty="0">
                <a:latin typeface="Times New Roman" panose="02020603050405020304" pitchFamily="18" charset="0"/>
              </a:rPr>
              <a:t> A</a:t>
            </a:r>
            <a:r>
              <a:rPr lang="en-US" dirty="0">
                <a:latin typeface="Times New Roman" panose="02020603050405020304" pitchFamily="18" charset="0"/>
              </a:rPr>
              <a:t>)</a:t>
            </a:r>
          </a:p>
        </p:txBody>
      </p:sp>
      <p:sp>
        <p:nvSpPr>
          <p:cNvPr id="4" name="Footer Placeholder 3"/>
          <p:cNvSpPr>
            <a:spLocks noGrp="1"/>
          </p:cNvSpPr>
          <p:nvPr>
            <p:ph type="ftr" sz="quarter" idx="11"/>
          </p:nvPr>
        </p:nvSpPr>
        <p:spPr/>
        <p:txBody>
          <a:bodyPr/>
          <a:lstStyle/>
          <a:p>
            <a:r>
              <a:rPr lang="en-US"/>
              <a:t>Linear operators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a:extLst>
              <a:ext uri="{FF2B5EF4-FFF2-40B4-BE49-F238E27FC236}">
                <a16:creationId xmlns:a16="http://schemas.microsoft.com/office/drawing/2014/main" id="{90820BF4-76E5-4058-92C0-546BFC10AB9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mc:Choice xmlns:p14="http://schemas.microsoft.com/office/powerpoint/2010/main" Requires="p14">
      <p:transition spd="slow" p14:dur="2000" advTm="68457"/>
    </mc:Choice>
    <mc:Fallback>
      <p:transition spd="slow" advTm="68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Operators, however, have one additional axiom:</a:t>
            </a:r>
            <a:endParaRPr lang="en-US" dirty="0">
              <a:latin typeface="Times New Roman" panose="02020603050405020304" pitchFamily="18" charset="0"/>
            </a:endParaRPr>
          </a:p>
          <a:p>
            <a:pPr marL="1371600" lvl="2" indent="-457200">
              <a:buFont typeface="+mj-lt"/>
              <a:buAutoNum type="arabicPeriod" startAt="15"/>
            </a:pPr>
            <a:r>
              <a:rPr lang="en-US" dirty="0"/>
              <a:t>There is an identity operator </a:t>
            </a:r>
            <a:r>
              <a:rPr lang="en-US" i="1" dirty="0">
                <a:latin typeface="Times New Roman" panose="02020603050405020304" pitchFamily="18" charset="0"/>
              </a:rPr>
              <a:t>I </a:t>
            </a:r>
            <a:r>
              <a:rPr lang="en-US" dirty="0"/>
              <a:t>such that</a:t>
            </a:r>
            <a:r>
              <a:rPr lang="en-US" dirty="0">
                <a:latin typeface="Times New Roman" panose="02020603050405020304" pitchFamily="18" charset="0"/>
              </a:rPr>
              <a:t> </a:t>
            </a:r>
            <a:r>
              <a:rPr lang="en-US" i="1" dirty="0">
                <a:latin typeface="Times New Roman" panose="02020603050405020304" pitchFamily="18" charset="0"/>
              </a:rPr>
              <a:t>AI </a:t>
            </a:r>
            <a:r>
              <a:rPr lang="en-US" dirty="0">
                <a:latin typeface="Times New Roman" panose="02020603050405020304" pitchFamily="18" charset="0"/>
              </a:rPr>
              <a:t> =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IA </a:t>
            </a:r>
            <a:r>
              <a:rPr lang="en-US" dirty="0"/>
              <a:t>for all linear operators</a:t>
            </a:r>
            <a:r>
              <a:rPr lang="en-US" dirty="0">
                <a:latin typeface="Times New Roman" panose="02020603050405020304" pitchFamily="18" charset="0"/>
              </a:rPr>
              <a:t> </a:t>
            </a:r>
            <a:r>
              <a:rPr lang="en-US" i="1" dirty="0">
                <a:latin typeface="Times New Roman" panose="02020603050405020304" pitchFamily="18" charset="0"/>
              </a:rPr>
              <a:t>A</a:t>
            </a:r>
            <a:endParaRPr lang="en-US" dirty="0">
              <a:latin typeface="Times New Roman" panose="02020603050405020304" pitchFamily="18" charset="0"/>
            </a:endParaRPr>
          </a:p>
          <a:p>
            <a:pPr marL="1371600" lvl="2" indent="-457200">
              <a:buFont typeface="+mj-lt"/>
              <a:buAutoNum type="arabicPeriod" startAt="15"/>
            </a:pPr>
            <a:endParaRPr lang="en-US" dirty="0">
              <a:latin typeface="Times New Roman" panose="02020603050405020304" pitchFamily="18" charset="0"/>
            </a:endParaRPr>
          </a:p>
          <a:p>
            <a:pPr marL="114300" indent="0">
              <a:buNone/>
            </a:pPr>
            <a:r>
              <a:rPr lang="en-US" dirty="0"/>
              <a:t>Theorem</a:t>
            </a:r>
          </a:p>
          <a:p>
            <a:pPr marL="114300" indent="0">
              <a:buNone/>
            </a:pPr>
            <a:r>
              <a:rPr lang="en-US" dirty="0"/>
              <a:t>	The linear operator </a:t>
            </a:r>
            <a:r>
              <a:rPr lang="en-US" i="1" dirty="0">
                <a:latin typeface="Times New Roman" panose="02020603050405020304" pitchFamily="18" charset="0"/>
              </a:rPr>
              <a:t>I</a:t>
            </a:r>
            <a:r>
              <a:rPr lang="en-US" dirty="0">
                <a:latin typeface="Times New Roman" panose="02020603050405020304" pitchFamily="18" charset="0"/>
              </a:rPr>
              <a:t> </a:t>
            </a:r>
            <a:r>
              <a:rPr lang="en-US" dirty="0"/>
              <a:t>defined as</a:t>
            </a:r>
            <a:r>
              <a:rPr lang="en-US" dirty="0">
                <a:latin typeface="Times New Roman" panose="02020603050405020304" pitchFamily="18" charset="0"/>
              </a:rPr>
              <a:t> </a:t>
            </a:r>
            <a:r>
              <a:rPr lang="en-US" i="1" dirty="0" err="1">
                <a:latin typeface="Times New Roman" panose="02020603050405020304" pitchFamily="18" charset="0"/>
              </a:rPr>
              <a:t>I</a:t>
            </a:r>
            <a:r>
              <a:rPr lang="en-US" b="1" dirty="0" err="1">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u</a:t>
            </a:r>
            <a:r>
              <a:rPr lang="en-US" dirty="0">
                <a:latin typeface="Times New Roman" panose="02020603050405020304" pitchFamily="18" charset="0"/>
              </a:rPr>
              <a:t> </a:t>
            </a:r>
            <a:r>
              <a:rPr lang="en-US" dirty="0"/>
              <a:t>serves as an identity 	operator.</a:t>
            </a:r>
          </a:p>
          <a:p>
            <a:pPr marL="114300" indent="0">
              <a:buNone/>
            </a:pPr>
            <a:r>
              <a:rPr lang="en-US" dirty="0"/>
              <a:t>Proof:		</a:t>
            </a:r>
            <a:r>
              <a:rPr lang="en-US" dirty="0">
                <a:latin typeface="Times New Roman" panose="02020603050405020304" pitchFamily="18" charset="0"/>
              </a:rPr>
              <a:t>	  (</a:t>
            </a:r>
            <a:r>
              <a:rPr lang="en-US" i="1" dirty="0">
                <a:latin typeface="Times New Roman" panose="02020603050405020304" pitchFamily="18" charset="0"/>
              </a:rPr>
              <a:t>AI</a:t>
            </a:r>
            <a:r>
              <a:rPr lang="en-US" dirty="0">
                <a:latin typeface="Times New Roman" panose="02020603050405020304" pitchFamily="18" charset="0"/>
              </a:rPr>
              <a:t>)</a:t>
            </a:r>
            <a:r>
              <a:rPr lang="en-US" i="1" dirty="0">
                <a:latin typeface="Times New Roman" panose="02020603050405020304" pitchFamily="18" charset="0"/>
              </a:rPr>
              <a:t> </a:t>
            </a:r>
            <a:r>
              <a:rPr lang="en-US" b="1" dirty="0">
                <a:latin typeface="Times New Roman" panose="02020603050405020304" pitchFamily="18" charset="0"/>
              </a:rPr>
              <a:t>u	= </a:t>
            </a:r>
            <a:r>
              <a:rPr lang="en-US" i="1" dirty="0">
                <a:latin typeface="Times New Roman" panose="02020603050405020304" pitchFamily="18" charset="0"/>
              </a:rPr>
              <a:t>A</a:t>
            </a:r>
            <a:r>
              <a:rPr lang="en-US" dirty="0">
                <a:latin typeface="Times New Roman" panose="02020603050405020304" pitchFamily="18" charset="0"/>
              </a:rPr>
              <a:t>(</a:t>
            </a:r>
            <a:r>
              <a:rPr lang="en-US" i="1" dirty="0">
                <a:latin typeface="Times New Roman" panose="02020603050405020304" pitchFamily="18" charset="0"/>
              </a:rPr>
              <a:t>I </a:t>
            </a:r>
            <a:r>
              <a:rPr lang="en-US" b="1" dirty="0">
                <a:latin typeface="Times New Roman" panose="02020603050405020304" pitchFamily="18" charset="0"/>
              </a:rPr>
              <a:t>u</a:t>
            </a:r>
            <a:r>
              <a:rPr lang="en-US" dirty="0">
                <a:latin typeface="Times New Roman" panose="02020603050405020304" pitchFamily="18" charset="0"/>
              </a:rPr>
              <a:t>)</a:t>
            </a:r>
          </a:p>
          <a:p>
            <a:pPr marL="114300" indent="0">
              <a:buNone/>
            </a:pPr>
            <a:r>
              <a:rPr lang="en-US" dirty="0">
                <a:latin typeface="Times New Roman" panose="02020603050405020304" pitchFamily="18" charset="0"/>
              </a:rPr>
              <a:t>				= </a:t>
            </a:r>
            <a:r>
              <a:rPr lang="en-US" i="1" dirty="0">
                <a:latin typeface="Times New Roman" panose="02020603050405020304" pitchFamily="18" charset="0"/>
              </a:rPr>
              <a:t>A</a:t>
            </a:r>
            <a:r>
              <a:rPr lang="en-US" b="1" dirty="0">
                <a:latin typeface="Times New Roman" panose="02020603050405020304" pitchFamily="18" charset="0"/>
              </a:rPr>
              <a:t>u</a:t>
            </a:r>
            <a:endParaRPr lang="en-US" dirty="0">
              <a:latin typeface="Times New Roman" panose="02020603050405020304" pitchFamily="18" charset="0"/>
            </a:endParaRPr>
          </a:p>
          <a:p>
            <a:pPr marL="114300" indent="0">
              <a:buNone/>
            </a:pPr>
            <a:r>
              <a:rPr lang="en-US" dirty="0">
                <a:latin typeface="Times New Roman" panose="02020603050405020304" pitchFamily="18" charset="0"/>
              </a:rPr>
              <a:t>				= </a:t>
            </a:r>
            <a:r>
              <a:rPr lang="en-US" i="1" dirty="0">
                <a:latin typeface="Times New Roman" panose="02020603050405020304" pitchFamily="18" charset="0"/>
              </a:rPr>
              <a:t>I </a:t>
            </a:r>
            <a:r>
              <a:rPr lang="en-US" dirty="0">
                <a:latin typeface="Times New Roman" panose="02020603050405020304" pitchFamily="18" charset="0"/>
              </a:rPr>
              <a:t>(</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a:t>
            </a:r>
          </a:p>
          <a:p>
            <a:pPr marL="114300" indent="0">
              <a:buNone/>
            </a:pPr>
            <a:r>
              <a:rPr lang="en-US" dirty="0">
                <a:latin typeface="Times New Roman" panose="02020603050405020304" pitchFamily="18" charset="0"/>
              </a:rPr>
              <a:t>				= (</a:t>
            </a:r>
            <a:r>
              <a:rPr lang="en-US" i="1" dirty="0">
                <a:latin typeface="Times New Roman" panose="02020603050405020304" pitchFamily="18" charset="0"/>
              </a:rPr>
              <a:t>IA</a:t>
            </a:r>
            <a:r>
              <a:rPr lang="en-US" dirty="0">
                <a:latin typeface="Times New Roman" panose="02020603050405020304" pitchFamily="18" charset="0"/>
              </a:rPr>
              <a:t>) </a:t>
            </a:r>
            <a:r>
              <a:rPr lang="en-US" b="1" dirty="0">
                <a:latin typeface="Times New Roman" panose="02020603050405020304" pitchFamily="18" charset="0"/>
              </a:rPr>
              <a:t>u </a:t>
            </a:r>
            <a:r>
              <a:rPr lang="en-US" dirty="0"/>
              <a:t>▮</a:t>
            </a:r>
            <a:endParaRPr lang="en-US" dirty="0">
              <a:latin typeface="Times New Roman" panose="02020603050405020304" pitchFamily="18" charset="0"/>
            </a:endParaRPr>
          </a:p>
          <a:p>
            <a:pPr marL="857250" lvl="1"/>
            <a:endParaRPr lang="en-US" dirty="0">
              <a:latin typeface="Times New Roman" panose="02020603050405020304" pitchFamily="18" charset="0"/>
            </a:endParaRPr>
          </a:p>
          <a:p>
            <a:pPr marL="857250" lvl="1"/>
            <a:r>
              <a:rPr lang="en-US" dirty="0">
                <a:latin typeface="Times New Roman" panose="02020603050405020304" pitchFamily="18" charset="0"/>
              </a:rPr>
              <a:t>Note  that this means </a:t>
            </a:r>
            <a:r>
              <a:rPr lang="en-US" i="1" dirty="0">
                <a:latin typeface="Times New Roman" panose="02020603050405020304" pitchFamily="18" charset="0"/>
              </a:rPr>
              <a:t>I</a:t>
            </a:r>
            <a:r>
              <a:rPr lang="en-US" dirty="0">
                <a:latin typeface="Times New Roman" panose="02020603050405020304" pitchFamily="18" charset="0"/>
              </a:rPr>
              <a:t> commutes with all linear operators </a:t>
            </a:r>
            <a:r>
              <a:rPr lang="en-US" i="1" dirty="0">
                <a:latin typeface="Times New Roman" panose="02020603050405020304" pitchFamily="18" charset="0"/>
              </a:rPr>
              <a:t>A</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809A4B02-D92C-4688-88E3-9CF004D82A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7964011"/>
      </p:ext>
    </p:extLst>
  </p:cSld>
  <p:clrMapOvr>
    <a:masterClrMapping/>
  </p:clrMapOvr>
  <mc:AlternateContent xmlns:mc="http://schemas.openxmlformats.org/markup-compatibility/2006">
    <mc:Choice xmlns:p14="http://schemas.microsoft.com/office/powerpoint/2010/main" Requires="p14">
      <p:transition spd="slow" p14:dur="2000" advTm="118818"/>
    </mc:Choice>
    <mc:Fallback>
      <p:transition spd="slow" advTm="11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8E08-9DA7-4DEE-88C3-6125BC66F60E}"/>
              </a:ext>
            </a:extLst>
          </p:cNvPr>
          <p:cNvSpPr>
            <a:spLocks noGrp="1"/>
          </p:cNvSpPr>
          <p:nvPr>
            <p:ph type="title"/>
          </p:nvPr>
        </p:nvSpPr>
        <p:spPr/>
        <p:txBody>
          <a:bodyPr/>
          <a:lstStyle/>
          <a:p>
            <a:r>
              <a:rPr lang="en-US" dirty="0"/>
              <a:t>Algebra of linear operators</a:t>
            </a:r>
          </a:p>
        </p:txBody>
      </p:sp>
      <p:sp>
        <p:nvSpPr>
          <p:cNvPr id="3" name="Content Placeholder 2">
            <a:extLst>
              <a:ext uri="{FF2B5EF4-FFF2-40B4-BE49-F238E27FC236}">
                <a16:creationId xmlns:a16="http://schemas.microsoft.com/office/drawing/2014/main" id="{B74287FA-5C82-4B38-AEC7-5CD3C1B0F30D}"/>
              </a:ext>
            </a:extLst>
          </p:cNvPr>
          <p:cNvSpPr>
            <a:spLocks noGrp="1"/>
          </p:cNvSpPr>
          <p:nvPr>
            <p:ph idx="1"/>
          </p:nvPr>
        </p:nvSpPr>
        <p:spPr/>
        <p:txBody>
          <a:bodyPr/>
          <a:lstStyle/>
          <a:p>
            <a:r>
              <a:rPr lang="en-US" dirty="0"/>
              <a:t>A vector space together with a composition that satisfies the five additional axioms we saw define a </a:t>
            </a:r>
            <a:r>
              <a:rPr lang="en-US" i="1" dirty="0"/>
              <a:t>unital</a:t>
            </a:r>
            <a:r>
              <a:rPr lang="en-US" dirty="0"/>
              <a:t> </a:t>
            </a:r>
            <a:r>
              <a:rPr lang="en-US" i="1" dirty="0"/>
              <a:t>associative algebra</a:t>
            </a:r>
            <a:endParaRPr lang="en-US" dirty="0"/>
          </a:p>
          <a:p>
            <a:pPr lvl="1"/>
            <a:r>
              <a:rPr lang="en-US" dirty="0"/>
              <a:t>Thus, the focus of this course will be looking at the</a:t>
            </a:r>
          </a:p>
          <a:p>
            <a:pPr marL="457200" lvl="1" indent="0" algn="ctr">
              <a:buNone/>
            </a:pPr>
            <a:r>
              <a:rPr lang="en-US" dirty="0"/>
              <a:t>Unital associative algebra of</a:t>
            </a:r>
            <a:br>
              <a:rPr lang="en-US" dirty="0"/>
            </a:br>
            <a:r>
              <a:rPr lang="en-US" dirty="0"/>
              <a:t>linear operators mapping a vector space to itself</a:t>
            </a:r>
          </a:p>
          <a:p>
            <a:pPr lvl="1"/>
            <a:r>
              <a:rPr lang="en-US" dirty="0"/>
              <a:t>Hence the name of the course: linear algebra</a:t>
            </a:r>
          </a:p>
          <a:p>
            <a:pPr lvl="1"/>
            <a:endParaRPr lang="en-US" dirty="0"/>
          </a:p>
          <a:p>
            <a:r>
              <a:rPr lang="en-US" dirty="0"/>
              <a:t>Generally, however, we will continue to refer to </a:t>
            </a:r>
            <a:r>
              <a:rPr lang="en-US" dirty="0">
                <a:latin typeface="Times New Roman" panose="02020603050405020304" pitchFamily="18" charset="0"/>
              </a:rPr>
              <a:t>ℒ (</a:t>
            </a:r>
            <a:r>
              <a:rPr lang="en-US" b="1" dirty="0">
                <a:latin typeface="Edwardian Script ITC" panose="030303020407070D0804" pitchFamily="66" charset="0"/>
              </a:rPr>
              <a:t>U  </a:t>
            </a:r>
            <a:r>
              <a:rPr lang="en-US" dirty="0">
                <a:latin typeface="Times New Roman" panose="02020603050405020304" pitchFamily="18" charset="0"/>
              </a:rPr>
              <a:t>) as the vector space of linear operators mapping a vector space to itself</a:t>
            </a:r>
            <a:r>
              <a:rPr lang="en-US" dirty="0"/>
              <a:t> </a:t>
            </a:r>
          </a:p>
          <a:p>
            <a:pPr lvl="1"/>
            <a:r>
              <a:rPr lang="en-US" dirty="0"/>
              <a:t>It is assumed it has a composition of operators</a:t>
            </a:r>
            <a:br>
              <a:rPr lang="en-US" dirty="0"/>
            </a:br>
            <a:r>
              <a:rPr lang="en-US" dirty="0"/>
              <a:t>	and an identity operator</a:t>
            </a:r>
          </a:p>
        </p:txBody>
      </p:sp>
      <p:sp>
        <p:nvSpPr>
          <p:cNvPr id="4" name="Footer Placeholder 3">
            <a:extLst>
              <a:ext uri="{FF2B5EF4-FFF2-40B4-BE49-F238E27FC236}">
                <a16:creationId xmlns:a16="http://schemas.microsoft.com/office/drawing/2014/main" id="{F8490052-655A-4281-88AB-6F12431EF471}"/>
              </a:ext>
            </a:extLst>
          </p:cNvPr>
          <p:cNvSpPr>
            <a:spLocks noGrp="1"/>
          </p:cNvSpPr>
          <p:nvPr>
            <p:ph type="ftr" sz="quarter" idx="11"/>
          </p:nvPr>
        </p:nvSpPr>
        <p:spPr/>
        <p:txBody>
          <a:bodyPr/>
          <a:lstStyle/>
          <a:p>
            <a:r>
              <a:rPr lang="en-US"/>
              <a:t>Linear operators</a:t>
            </a:r>
            <a:endParaRPr lang="en-CA" dirty="0"/>
          </a:p>
        </p:txBody>
      </p:sp>
      <p:sp>
        <p:nvSpPr>
          <p:cNvPr id="5" name="Slide Number Placeholder 4">
            <a:extLst>
              <a:ext uri="{FF2B5EF4-FFF2-40B4-BE49-F238E27FC236}">
                <a16:creationId xmlns:a16="http://schemas.microsoft.com/office/drawing/2014/main" id="{B11F33AF-8EE2-4416-85A9-050AFDBBC47E}"/>
              </a:ext>
            </a:extLst>
          </p:cNvPr>
          <p:cNvSpPr>
            <a:spLocks noGrp="1"/>
          </p:cNvSpPr>
          <p:nvPr>
            <p:ph type="sldNum" sz="quarter" idx="12"/>
          </p:nvPr>
        </p:nvSpPr>
        <p:spPr/>
        <p:txBody>
          <a:bodyPr/>
          <a:lstStyle/>
          <a:p>
            <a:fld id="{42EF6DC8-DA9C-4533-8A40-BB00A2545AF8}" type="slidenum">
              <a:rPr lang="en-CA" smtClean="0"/>
              <a:pPr/>
              <a:t>5</a:t>
            </a:fld>
            <a:endParaRPr lang="en-CA"/>
          </a:p>
        </p:txBody>
      </p:sp>
      <p:pic>
        <p:nvPicPr>
          <p:cNvPr id="9" name="Audio 8">
            <a:hlinkClick r:id="" action="ppaction://media"/>
            <a:extLst>
              <a:ext uri="{FF2B5EF4-FFF2-40B4-BE49-F238E27FC236}">
                <a16:creationId xmlns:a16="http://schemas.microsoft.com/office/drawing/2014/main" id="{0EE0A469-DCEB-407D-A431-F2AFD7E02DF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40989503"/>
      </p:ext>
    </p:extLst>
  </p:cSld>
  <p:clrMapOvr>
    <a:masterClrMapping/>
  </p:clrMapOvr>
  <mc:AlternateContent xmlns:mc="http://schemas.openxmlformats.org/markup-compatibility/2006">
    <mc:Choice xmlns:p14="http://schemas.microsoft.com/office/powerpoint/2010/main" Requires="p14">
      <p:transition spd="slow" p14:dur="2000" advTm="60210"/>
    </mc:Choice>
    <mc:Fallback>
      <p:transition spd="slow" advTm="6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a:t>
            </a:r>
            <a:r>
              <a:rPr lang="en-US" dirty="0">
                <a:latin typeface="Times New Roman" panose="02020603050405020304" pitchFamily="18" charset="0"/>
              </a:rPr>
              <a:t>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r>
              <a:rPr lang="en-US" dirty="0"/>
              <a:t>, these operators can be represented as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matrices</a:t>
            </a:r>
          </a:p>
          <a:p>
            <a:pPr lvl="1"/>
            <a:r>
              <a:rPr lang="en-US" dirty="0">
                <a:latin typeface="Times New Roman" panose="02020603050405020304" pitchFamily="18" charset="0"/>
              </a:rPr>
              <a:t>The identity operator is the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n</a:t>
            </a:r>
            <a:r>
              <a:rPr lang="en-US" dirty="0">
                <a:latin typeface="Times New Roman" panose="02020603050405020304" pitchFamily="18" charset="0"/>
              </a:rPr>
              <a:t> </a:t>
            </a:r>
            <a:r>
              <a:rPr lang="en-US" dirty="0"/>
              <a:t>diagonal matrix:</a:t>
            </a:r>
            <a:endParaRPr lang="en-US" dirty="0">
              <a:latin typeface="Times New Roman" panose="02020603050405020304" pitchFamily="18" charset="0"/>
            </a:endParaRP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AA07C564-495E-44CF-B4F4-4C92197417A2}"/>
              </a:ext>
            </a:extLst>
          </p:cNvPr>
          <p:cNvGraphicFramePr>
            <a:graphicFrameLocks noChangeAspect="1"/>
          </p:cNvGraphicFramePr>
          <p:nvPr>
            <p:extLst>
              <p:ext uri="{D42A27DB-BD31-4B8C-83A1-F6EECF244321}">
                <p14:modId xmlns:p14="http://schemas.microsoft.com/office/powerpoint/2010/main" val="2980085690"/>
              </p:ext>
            </p:extLst>
          </p:nvPr>
        </p:nvGraphicFramePr>
        <p:xfrm>
          <a:off x="3161771" y="2426494"/>
          <a:ext cx="2586037" cy="2005012"/>
        </p:xfrm>
        <a:graphic>
          <a:graphicData uri="http://schemas.openxmlformats.org/presentationml/2006/ole">
            <mc:AlternateContent xmlns:mc="http://schemas.openxmlformats.org/markup-compatibility/2006">
              <mc:Choice xmlns:v="urn:schemas-microsoft-com:vml" Requires="v">
                <p:oleObj spid="_x0000_s485387" name="Equation" r:id="rId6" imgW="1473120" imgH="1143000" progId="Equation.DSMT4">
                  <p:embed/>
                </p:oleObj>
              </mc:Choice>
              <mc:Fallback>
                <p:oleObj name="Equation" r:id="rId6" imgW="1473120" imgH="1143000" progId="Equation.DSMT4">
                  <p:embed/>
                  <p:pic>
                    <p:nvPicPr>
                      <p:cNvPr id="11" name="Object 10">
                        <a:extLst>
                          <a:ext uri="{FF2B5EF4-FFF2-40B4-BE49-F238E27FC236}">
                            <a16:creationId xmlns:a16="http://schemas.microsoft.com/office/drawing/2014/main" id="{FC57E1C0-CB7C-441F-8E98-4FC72391DEF9}"/>
                          </a:ext>
                        </a:extLst>
                      </p:cNvPr>
                      <p:cNvPicPr/>
                      <p:nvPr/>
                    </p:nvPicPr>
                    <p:blipFill>
                      <a:blip r:embed="rId7"/>
                      <a:stretch>
                        <a:fillRect/>
                      </a:stretch>
                    </p:blipFill>
                    <p:spPr>
                      <a:xfrm>
                        <a:off x="3161771" y="2426494"/>
                        <a:ext cx="2586037" cy="2005012"/>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21CD18BD-20E9-4BB4-A6BA-33A12D48EC1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8835053"/>
      </p:ext>
    </p:extLst>
  </p:cSld>
  <p:clrMapOvr>
    <a:masterClrMapping/>
  </p:clrMapOvr>
  <mc:AlternateContent xmlns:mc="http://schemas.openxmlformats.org/markup-compatibility/2006">
    <mc:Choice xmlns:p14="http://schemas.microsoft.com/office/powerpoint/2010/main" Requires="p14">
      <p:transition spd="slow" p14:dur="2000" advTm="28313"/>
    </mc:Choice>
    <mc:Fallback>
      <p:transition spd="slow" advTm="2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Invertibility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Recall that the multiplicative inverse of 1 is 1</a:t>
            </a:r>
          </a:p>
          <a:p>
            <a:pPr lvl="1"/>
            <a:r>
              <a:rPr lang="en-US" dirty="0"/>
              <a:t>Notice that </a:t>
            </a:r>
            <a:r>
              <a:rPr lang="en-US" i="1" dirty="0"/>
              <a:t>II</a:t>
            </a:r>
            <a:r>
              <a:rPr lang="en-US" dirty="0"/>
              <a:t> = </a:t>
            </a:r>
            <a:r>
              <a:rPr lang="en-US" i="1" dirty="0"/>
              <a:t>I </a:t>
            </a:r>
            <a:r>
              <a:rPr lang="en-US" dirty="0"/>
              <a:t>?</a:t>
            </a:r>
          </a:p>
          <a:p>
            <a:pPr lvl="1"/>
            <a:r>
              <a:rPr lang="en-US" dirty="0"/>
              <a:t>Hence, we have found the compositional inverse of </a:t>
            </a:r>
            <a:r>
              <a:rPr lang="en-US" i="1" dirty="0"/>
              <a:t>I </a:t>
            </a:r>
            <a:r>
              <a:rPr lang="en-US" dirty="0"/>
              <a:t>is itself</a:t>
            </a:r>
          </a:p>
          <a:p>
            <a:pPr lvl="2"/>
            <a:r>
              <a:rPr lang="en-US" dirty="0"/>
              <a:t>We will simply call this the multiplicative inverse</a:t>
            </a:r>
          </a:p>
          <a:p>
            <a:pPr lvl="1"/>
            <a:endParaRPr lang="en-US" dirty="0"/>
          </a:p>
          <a:p>
            <a:r>
              <a:rPr lang="en-US" dirty="0"/>
              <a:t>For any other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a:t>
            </a:r>
            <a:br>
              <a:rPr lang="en-US" dirty="0"/>
            </a:br>
            <a:r>
              <a:rPr lang="en-US" dirty="0"/>
              <a:t>	if there exists an </a:t>
            </a:r>
            <a:r>
              <a:rPr lang="en-US" i="1" dirty="0">
                <a:latin typeface="Times New Roman" panose="02020603050405020304" pitchFamily="18" charset="0"/>
              </a:rPr>
              <a:t>B</a:t>
            </a:r>
            <a:r>
              <a:rPr lang="en-US" baseline="30000" dirty="0">
                <a:latin typeface="Times New Roman" panose="02020603050405020304" pitchFamily="18" charset="0"/>
              </a:rPr>
              <a:t> </a:t>
            </a:r>
            <a:r>
              <a:rPr lang="en-US" dirty="0">
                <a:latin typeface="Times New Roman" panose="02020603050405020304" pitchFamily="18" charset="0"/>
              </a:rPr>
              <a:t> ∈ ℒ (</a:t>
            </a:r>
            <a:r>
              <a:rPr lang="en-US" b="1" dirty="0">
                <a:latin typeface="Edwardian Script ITC" panose="030303020407070D0804" pitchFamily="66" charset="0"/>
              </a:rPr>
              <a:t>U  </a:t>
            </a:r>
            <a:r>
              <a:rPr lang="en-US" dirty="0">
                <a:latin typeface="Times New Roman" panose="02020603050405020304" pitchFamily="18" charset="0"/>
              </a:rPr>
              <a:t>)</a:t>
            </a:r>
            <a:r>
              <a:rPr lang="en-US" dirty="0"/>
              <a:t> such that </a:t>
            </a:r>
            <a:r>
              <a:rPr lang="en-US" i="1" dirty="0">
                <a:latin typeface="Times New Roman" panose="02020603050405020304" pitchFamily="18" charset="0"/>
              </a:rPr>
              <a:t>AB</a:t>
            </a:r>
            <a:r>
              <a:rPr lang="en-US" dirty="0">
                <a:latin typeface="Times New Roman" panose="02020603050405020304" pitchFamily="18" charset="0"/>
              </a:rPr>
              <a:t> = </a:t>
            </a:r>
            <a:r>
              <a:rPr lang="en-US" i="1" dirty="0">
                <a:latin typeface="Times New Roman" panose="02020603050405020304" pitchFamily="18" charset="0"/>
              </a:rPr>
              <a:t>BA</a:t>
            </a:r>
            <a:r>
              <a:rPr lang="en-US" dirty="0">
                <a:latin typeface="Times New Roman" panose="02020603050405020304" pitchFamily="18" charset="0"/>
              </a:rPr>
              <a:t> = </a:t>
            </a:r>
            <a:r>
              <a:rPr lang="en-US" i="1" dirty="0">
                <a:latin typeface="Times New Roman" panose="02020603050405020304" pitchFamily="18" charset="0"/>
              </a:rPr>
              <a:t>I</a:t>
            </a:r>
            <a:r>
              <a:rPr lang="en-US" dirty="0">
                <a:latin typeface="Times New Roman" panose="02020603050405020304" pitchFamily="18" charset="0"/>
              </a:rPr>
              <a:t>,</a:t>
            </a:r>
          </a:p>
          <a:p>
            <a:pPr marL="0" indent="0">
              <a:buNone/>
            </a:pPr>
            <a:r>
              <a:rPr lang="en-US" dirty="0"/>
              <a:t>	then we will say </a:t>
            </a:r>
            <a:r>
              <a:rPr lang="en-US" i="1" dirty="0">
                <a:latin typeface="Times New Roman" panose="02020603050405020304" pitchFamily="18" charset="0"/>
              </a:rPr>
              <a:t>A</a:t>
            </a:r>
            <a:r>
              <a:rPr lang="en-US" dirty="0"/>
              <a:t> is invertible and</a:t>
            </a:r>
            <a:br>
              <a:rPr lang="en-US" dirty="0"/>
            </a:br>
            <a:r>
              <a:rPr lang="en-US" dirty="0"/>
              <a:t>		 denote its multiplicative inverse as </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latin typeface="Times New Roman" panose="02020603050405020304" pitchFamily="18" charset="0"/>
              </a:rPr>
              <a:t> </a:t>
            </a:r>
            <a:r>
              <a:rPr lang="en-US" dirty="0"/>
              <a:t> </a:t>
            </a:r>
          </a:p>
        </p:txBody>
      </p:sp>
      <p:sp>
        <p:nvSpPr>
          <p:cNvPr id="4" name="Footer Placeholder 3"/>
          <p:cNvSpPr>
            <a:spLocks noGrp="1"/>
          </p:cNvSpPr>
          <p:nvPr>
            <p:ph type="ftr" sz="quarter" idx="11"/>
          </p:nvPr>
        </p:nvSpPr>
        <p:spPr/>
        <p:txBody>
          <a:bodyPr/>
          <a:lstStyle/>
          <a:p>
            <a:r>
              <a:rPr lang="en-US"/>
              <a:t>Linear operators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0F49F8E0-68EA-424D-A0F4-01146071189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32060565"/>
      </p:ext>
    </p:extLst>
  </p:cSld>
  <p:clrMapOvr>
    <a:masterClrMapping/>
  </p:clrMapOvr>
  <mc:AlternateContent xmlns:mc="http://schemas.openxmlformats.org/markup-compatibility/2006">
    <mc:Choice xmlns:p14="http://schemas.microsoft.com/office/powerpoint/2010/main" Requires="p14">
      <p:transition spd="slow" p14:dur="2000" advTm="85974"/>
    </mc:Choice>
    <mc:Fallback>
      <p:transition spd="slow" advTm="85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latin typeface="Times New Roman" panose="02020603050405020304" pitchFamily="18" charset="0"/>
              </a:rPr>
              <a:t>There are two additional field axioms that are not satisfied by</a:t>
            </a:r>
            <a:br>
              <a:rPr lang="en-US" dirty="0">
                <a:latin typeface="Times New Roman" panose="02020603050405020304" pitchFamily="18" charset="0"/>
              </a:rPr>
            </a:br>
            <a:r>
              <a:rPr lang="en-US" dirty="0">
                <a:latin typeface="Times New Roman" panose="02020603050405020304" pitchFamily="18" charset="0"/>
              </a:rPr>
              <a:t>linear operators:</a:t>
            </a:r>
          </a:p>
          <a:p>
            <a:pPr lvl="1"/>
            <a:r>
              <a:rPr lang="en-US" dirty="0">
                <a:latin typeface="Times New Roman" panose="02020603050405020304" pitchFamily="18" charset="0"/>
              </a:rPr>
              <a:t>Operator composition is not communitive</a:t>
            </a:r>
          </a:p>
          <a:p>
            <a:pPr lvl="1"/>
            <a:r>
              <a:rPr lang="en-US" dirty="0">
                <a:latin typeface="Times New Roman" panose="02020603050405020304" pitchFamily="18" charset="0"/>
              </a:rPr>
              <a:t>Not all linear operators have compositional inverses</a:t>
            </a:r>
          </a:p>
          <a:p>
            <a:pPr marL="114300" indent="0">
              <a:buNone/>
            </a:pPr>
            <a:endParaRPr lang="en-US" dirty="0">
              <a:latin typeface="Times New Roman" panose="02020603050405020304" pitchFamily="18" charset="0"/>
            </a:endParaRPr>
          </a:p>
          <a:p>
            <a:pPr marL="114300" indent="0">
              <a:buNone/>
            </a:pPr>
            <a:endParaRPr lang="en-US" dirty="0">
              <a:latin typeface="Times New Roman" panose="02020603050405020304" pitchFamily="18" charset="0"/>
            </a:endParaRPr>
          </a:p>
          <a:p>
            <a:pPr marL="11430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4" name="Audio 13">
            <a:hlinkClick r:id="" action="ppaction://media"/>
            <a:extLst>
              <a:ext uri="{FF2B5EF4-FFF2-40B4-BE49-F238E27FC236}">
                <a16:creationId xmlns:a16="http://schemas.microsoft.com/office/drawing/2014/main" id="{C2BEF10D-7833-4328-9152-E20B540F55A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47088991"/>
      </p:ext>
    </p:extLst>
  </p:cSld>
  <p:clrMapOvr>
    <a:masterClrMapping/>
  </p:clrMapOvr>
  <mc:AlternateContent xmlns:mc="http://schemas.openxmlformats.org/markup-compatibility/2006">
    <mc:Choice xmlns:p14="http://schemas.microsoft.com/office/powerpoint/2010/main" Requires="p14">
      <p:transition spd="slow" p14:dur="2000" advTm="29102"/>
    </mc:Choice>
    <mc:Fallback>
      <p:transition spd="slow" advTm="2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Composition of linear maps</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latin typeface="Times New Roman" panose="02020603050405020304" pitchFamily="18" charset="0"/>
              </a:rPr>
              <a:t>For example, we note</a:t>
            </a:r>
          </a:p>
          <a:p>
            <a:pPr marL="114300" indent="0">
              <a:buNone/>
            </a:pPr>
            <a:endParaRPr lang="en-US" dirty="0">
              <a:latin typeface="Times New Roman" panose="02020603050405020304" pitchFamily="18" charset="0"/>
            </a:endParaRPr>
          </a:p>
          <a:p>
            <a:pPr marL="114300" indent="0">
              <a:buNone/>
            </a:pPr>
            <a:endParaRPr lang="en-US" dirty="0">
              <a:latin typeface="Times New Roman" panose="02020603050405020304" pitchFamily="18" charset="0"/>
            </a:endParaRPr>
          </a:p>
          <a:p>
            <a:pPr marL="114300" indent="0">
              <a:buNone/>
            </a:pPr>
            <a:endParaRPr lang="en-US" dirty="0">
              <a:latin typeface="Times New Roman" panose="02020603050405020304" pitchFamily="18" charset="0"/>
            </a:endParaRPr>
          </a:p>
          <a:p>
            <a:pPr marL="114300" indent="0">
              <a:buNone/>
            </a:pPr>
            <a:endParaRPr lang="en-US" dirty="0">
              <a:latin typeface="Times New Roman" panose="02020603050405020304" pitchFamily="18" charset="0"/>
            </a:endParaRPr>
          </a:p>
          <a:p>
            <a:pPr marL="457200"/>
            <a:r>
              <a:rPr lang="en-US" dirty="0">
                <a:latin typeface="Times New Roman" panose="02020603050405020304" pitchFamily="18" charset="0"/>
              </a:rPr>
              <a:t>Also note that </a:t>
            </a:r>
          </a:p>
          <a:p>
            <a:pPr marL="457200"/>
            <a:endParaRPr lang="en-US" dirty="0">
              <a:latin typeface="Times New Roman" panose="02020603050405020304" pitchFamily="18" charset="0"/>
            </a:endParaRPr>
          </a:p>
          <a:p>
            <a:pPr marL="457200"/>
            <a:endParaRPr lang="en-US" dirty="0">
              <a:latin typeface="Times New Roman" panose="02020603050405020304" pitchFamily="18" charset="0"/>
            </a:endParaRPr>
          </a:p>
          <a:p>
            <a:pPr marL="457200"/>
            <a:endParaRPr lang="en-US" dirty="0">
              <a:latin typeface="Times New Roman" panose="02020603050405020304" pitchFamily="18" charset="0"/>
            </a:endParaRPr>
          </a:p>
          <a:p>
            <a:pPr marL="457200"/>
            <a:r>
              <a:rPr lang="en-US" dirty="0">
                <a:latin typeface="Times New Roman" panose="02020603050405020304" pitchFamily="18" charset="0"/>
              </a:rPr>
              <a:t>However,</a:t>
            </a:r>
          </a:p>
          <a:p>
            <a:pPr marL="11430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Linear operators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8" name="Object 7">
            <a:extLst>
              <a:ext uri="{FF2B5EF4-FFF2-40B4-BE49-F238E27FC236}">
                <a16:creationId xmlns:a16="http://schemas.microsoft.com/office/drawing/2014/main" id="{9B52DEC5-9D94-42B4-83AF-7043D4DECEB1}"/>
              </a:ext>
            </a:extLst>
          </p:cNvPr>
          <p:cNvGraphicFramePr>
            <a:graphicFrameLocks noChangeAspect="1"/>
          </p:cNvGraphicFramePr>
          <p:nvPr>
            <p:extLst>
              <p:ext uri="{D42A27DB-BD31-4B8C-83A1-F6EECF244321}">
                <p14:modId xmlns:p14="http://schemas.microsoft.com/office/powerpoint/2010/main" val="3807536232"/>
              </p:ext>
            </p:extLst>
          </p:nvPr>
        </p:nvGraphicFramePr>
        <p:xfrm>
          <a:off x="2659769" y="1932778"/>
          <a:ext cx="3321050" cy="801688"/>
        </p:xfrm>
        <a:graphic>
          <a:graphicData uri="http://schemas.openxmlformats.org/presentationml/2006/ole">
            <mc:AlternateContent xmlns:mc="http://schemas.openxmlformats.org/markup-compatibility/2006">
              <mc:Choice xmlns:v="urn:schemas-microsoft-com:vml" Requires="v">
                <p:oleObj spid="_x0000_s493611" name="Equation" r:id="rId7" imgW="1892160" imgH="457200" progId="Equation.DSMT4">
                  <p:embed/>
                </p:oleObj>
              </mc:Choice>
              <mc:Fallback>
                <p:oleObj name="Equation" r:id="rId7" imgW="1892160" imgH="457200" progId="Equation.DSMT4">
                  <p:embed/>
                  <p:pic>
                    <p:nvPicPr>
                      <p:cNvPr id="8" name="Object 7">
                        <a:extLst>
                          <a:ext uri="{FF2B5EF4-FFF2-40B4-BE49-F238E27FC236}">
                            <a16:creationId xmlns:a16="http://schemas.microsoft.com/office/drawing/2014/main" id="{9B52DEC5-9D94-42B4-83AF-7043D4DECEB1}"/>
                          </a:ext>
                        </a:extLst>
                      </p:cNvPr>
                      <p:cNvPicPr/>
                      <p:nvPr/>
                    </p:nvPicPr>
                    <p:blipFill>
                      <a:blip r:embed="rId8"/>
                      <a:stretch>
                        <a:fillRect/>
                      </a:stretch>
                    </p:blipFill>
                    <p:spPr>
                      <a:xfrm>
                        <a:off x="2659769" y="1932778"/>
                        <a:ext cx="3321050" cy="80168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2FB094A-4A76-4BB8-B96D-ADB44449387C}"/>
              </a:ext>
            </a:extLst>
          </p:cNvPr>
          <p:cNvGraphicFramePr>
            <a:graphicFrameLocks noChangeAspect="1"/>
          </p:cNvGraphicFramePr>
          <p:nvPr>
            <p:extLst>
              <p:ext uri="{D42A27DB-BD31-4B8C-83A1-F6EECF244321}">
                <p14:modId xmlns:p14="http://schemas.microsoft.com/office/powerpoint/2010/main" val="2748739759"/>
              </p:ext>
            </p:extLst>
          </p:nvPr>
        </p:nvGraphicFramePr>
        <p:xfrm>
          <a:off x="2714449" y="2766303"/>
          <a:ext cx="3163887" cy="803275"/>
        </p:xfrm>
        <a:graphic>
          <a:graphicData uri="http://schemas.openxmlformats.org/presentationml/2006/ole">
            <mc:AlternateContent xmlns:mc="http://schemas.openxmlformats.org/markup-compatibility/2006">
              <mc:Choice xmlns:v="urn:schemas-microsoft-com:vml" Requires="v">
                <p:oleObj spid="_x0000_s493612" name="Equation" r:id="rId9" imgW="1803240" imgH="457200" progId="Equation.DSMT4">
                  <p:embed/>
                </p:oleObj>
              </mc:Choice>
              <mc:Fallback>
                <p:oleObj name="Equation" r:id="rId9" imgW="1803240" imgH="457200" progId="Equation.DSMT4">
                  <p:embed/>
                  <p:pic>
                    <p:nvPicPr>
                      <p:cNvPr id="9" name="Object 8">
                        <a:extLst>
                          <a:ext uri="{FF2B5EF4-FFF2-40B4-BE49-F238E27FC236}">
                            <a16:creationId xmlns:a16="http://schemas.microsoft.com/office/drawing/2014/main" id="{22FB094A-4A76-4BB8-B96D-ADB44449387C}"/>
                          </a:ext>
                        </a:extLst>
                      </p:cNvPr>
                      <p:cNvPicPr/>
                      <p:nvPr/>
                    </p:nvPicPr>
                    <p:blipFill>
                      <a:blip r:embed="rId10"/>
                      <a:stretch>
                        <a:fillRect/>
                      </a:stretch>
                    </p:blipFill>
                    <p:spPr>
                      <a:xfrm>
                        <a:off x="2714449" y="2766303"/>
                        <a:ext cx="3163887" cy="8032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3F5B1C0-D45B-4352-9B25-D72A1934DA1A}"/>
              </a:ext>
            </a:extLst>
          </p:cNvPr>
          <p:cNvGraphicFramePr>
            <a:graphicFrameLocks noChangeAspect="1"/>
          </p:cNvGraphicFramePr>
          <p:nvPr>
            <p:extLst>
              <p:ext uri="{D42A27DB-BD31-4B8C-83A1-F6EECF244321}">
                <p14:modId xmlns:p14="http://schemas.microsoft.com/office/powerpoint/2010/main" val="2506753816"/>
              </p:ext>
            </p:extLst>
          </p:nvPr>
        </p:nvGraphicFramePr>
        <p:xfrm>
          <a:off x="2292353" y="4041951"/>
          <a:ext cx="2897187" cy="801687"/>
        </p:xfrm>
        <a:graphic>
          <a:graphicData uri="http://schemas.openxmlformats.org/presentationml/2006/ole">
            <mc:AlternateContent xmlns:mc="http://schemas.openxmlformats.org/markup-compatibility/2006">
              <mc:Choice xmlns:v="urn:schemas-microsoft-com:vml" Requires="v">
                <p:oleObj spid="_x0000_s493613" name="Equation" r:id="rId11" imgW="1650960" imgH="457200" progId="Equation.DSMT4">
                  <p:embed/>
                </p:oleObj>
              </mc:Choice>
              <mc:Fallback>
                <p:oleObj name="Equation" r:id="rId11" imgW="1650960" imgH="457200" progId="Equation.DSMT4">
                  <p:embed/>
                  <p:pic>
                    <p:nvPicPr>
                      <p:cNvPr id="10" name="Object 9">
                        <a:extLst>
                          <a:ext uri="{FF2B5EF4-FFF2-40B4-BE49-F238E27FC236}">
                            <a16:creationId xmlns:a16="http://schemas.microsoft.com/office/drawing/2014/main" id="{53F5B1C0-D45B-4352-9B25-D72A1934DA1A}"/>
                          </a:ext>
                        </a:extLst>
                      </p:cNvPr>
                      <p:cNvPicPr/>
                      <p:nvPr/>
                    </p:nvPicPr>
                    <p:blipFill>
                      <a:blip r:embed="rId12"/>
                      <a:stretch>
                        <a:fillRect/>
                      </a:stretch>
                    </p:blipFill>
                    <p:spPr>
                      <a:xfrm>
                        <a:off x="2292353" y="4041951"/>
                        <a:ext cx="2897187" cy="80168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96F057E-56B3-4C7F-A695-664F2705766D}"/>
              </a:ext>
            </a:extLst>
          </p:cNvPr>
          <p:cNvGraphicFramePr>
            <a:graphicFrameLocks noChangeAspect="1"/>
          </p:cNvGraphicFramePr>
          <p:nvPr>
            <p:extLst>
              <p:ext uri="{D42A27DB-BD31-4B8C-83A1-F6EECF244321}">
                <p14:modId xmlns:p14="http://schemas.microsoft.com/office/powerpoint/2010/main" val="3164785389"/>
              </p:ext>
            </p:extLst>
          </p:nvPr>
        </p:nvGraphicFramePr>
        <p:xfrm>
          <a:off x="5189540" y="4036441"/>
          <a:ext cx="1068387" cy="801687"/>
        </p:xfrm>
        <a:graphic>
          <a:graphicData uri="http://schemas.openxmlformats.org/presentationml/2006/ole">
            <mc:AlternateContent xmlns:mc="http://schemas.openxmlformats.org/markup-compatibility/2006">
              <mc:Choice xmlns:v="urn:schemas-microsoft-com:vml" Requires="v">
                <p:oleObj spid="_x0000_s493614" name="Equation" r:id="rId13" imgW="609480" imgH="457200" progId="Equation.DSMT4">
                  <p:embed/>
                </p:oleObj>
              </mc:Choice>
              <mc:Fallback>
                <p:oleObj name="Equation" r:id="rId13" imgW="609480" imgH="457200" progId="Equation.DSMT4">
                  <p:embed/>
                  <p:pic>
                    <p:nvPicPr>
                      <p:cNvPr id="12" name="Object 11">
                        <a:extLst>
                          <a:ext uri="{FF2B5EF4-FFF2-40B4-BE49-F238E27FC236}">
                            <a16:creationId xmlns:a16="http://schemas.microsoft.com/office/drawing/2014/main" id="{C96F057E-56B3-4C7F-A695-664F2705766D}"/>
                          </a:ext>
                        </a:extLst>
                      </p:cNvPr>
                      <p:cNvPicPr/>
                      <p:nvPr/>
                    </p:nvPicPr>
                    <p:blipFill>
                      <a:blip r:embed="rId14"/>
                      <a:stretch>
                        <a:fillRect/>
                      </a:stretch>
                    </p:blipFill>
                    <p:spPr>
                      <a:xfrm>
                        <a:off x="5189540" y="4036441"/>
                        <a:ext cx="1068387" cy="80168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4496922-60CA-40F6-B126-7C85DBEAD7BA}"/>
              </a:ext>
            </a:extLst>
          </p:cNvPr>
          <p:cNvGraphicFramePr>
            <a:graphicFrameLocks noChangeAspect="1"/>
          </p:cNvGraphicFramePr>
          <p:nvPr>
            <p:extLst>
              <p:ext uri="{D42A27DB-BD31-4B8C-83A1-F6EECF244321}">
                <p14:modId xmlns:p14="http://schemas.microsoft.com/office/powerpoint/2010/main" val="1723629463"/>
              </p:ext>
            </p:extLst>
          </p:nvPr>
        </p:nvGraphicFramePr>
        <p:xfrm>
          <a:off x="2224883" y="5078546"/>
          <a:ext cx="3498850" cy="801688"/>
        </p:xfrm>
        <a:graphic>
          <a:graphicData uri="http://schemas.openxmlformats.org/presentationml/2006/ole">
            <mc:AlternateContent xmlns:mc="http://schemas.openxmlformats.org/markup-compatibility/2006">
              <mc:Choice xmlns:v="urn:schemas-microsoft-com:vml" Requires="v">
                <p:oleObj spid="_x0000_s493615" name="Equation" r:id="rId15" imgW="1993680" imgH="457200" progId="Equation.DSMT4">
                  <p:embed/>
                </p:oleObj>
              </mc:Choice>
              <mc:Fallback>
                <p:oleObj name="Equation" r:id="rId15" imgW="1993680" imgH="457200" progId="Equation.DSMT4">
                  <p:embed/>
                  <p:pic>
                    <p:nvPicPr>
                      <p:cNvPr id="13" name="Object 12">
                        <a:extLst>
                          <a:ext uri="{FF2B5EF4-FFF2-40B4-BE49-F238E27FC236}">
                            <a16:creationId xmlns:a16="http://schemas.microsoft.com/office/drawing/2014/main" id="{44496922-60CA-40F6-B126-7C85DBEAD7BA}"/>
                          </a:ext>
                        </a:extLst>
                      </p:cNvPr>
                      <p:cNvPicPr/>
                      <p:nvPr/>
                    </p:nvPicPr>
                    <p:blipFill>
                      <a:blip r:embed="rId16"/>
                      <a:stretch>
                        <a:fillRect/>
                      </a:stretch>
                    </p:blipFill>
                    <p:spPr>
                      <a:xfrm>
                        <a:off x="2224883" y="5078546"/>
                        <a:ext cx="3498850" cy="8016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334059C-BAE3-497B-8A74-323EACA51E4D}"/>
              </a:ext>
            </a:extLst>
          </p:cNvPr>
          <p:cNvGraphicFramePr>
            <a:graphicFrameLocks noChangeAspect="1"/>
          </p:cNvGraphicFramePr>
          <p:nvPr>
            <p:extLst>
              <p:ext uri="{D42A27DB-BD31-4B8C-83A1-F6EECF244321}">
                <p14:modId xmlns:p14="http://schemas.microsoft.com/office/powerpoint/2010/main" val="636132471"/>
              </p:ext>
            </p:extLst>
          </p:nvPr>
        </p:nvGraphicFramePr>
        <p:xfrm>
          <a:off x="2224883" y="5950524"/>
          <a:ext cx="3498850" cy="801688"/>
        </p:xfrm>
        <a:graphic>
          <a:graphicData uri="http://schemas.openxmlformats.org/presentationml/2006/ole">
            <mc:AlternateContent xmlns:mc="http://schemas.openxmlformats.org/markup-compatibility/2006">
              <mc:Choice xmlns:v="urn:schemas-microsoft-com:vml" Requires="v">
                <p:oleObj spid="_x0000_s493616" name="Equation" r:id="rId17" imgW="1993680" imgH="457200" progId="Equation.DSMT4">
                  <p:embed/>
                </p:oleObj>
              </mc:Choice>
              <mc:Fallback>
                <p:oleObj name="Equation" r:id="rId17" imgW="1993680" imgH="457200" progId="Equation.DSMT4">
                  <p:embed/>
                  <p:pic>
                    <p:nvPicPr>
                      <p:cNvPr id="13" name="Object 12">
                        <a:extLst>
                          <a:ext uri="{FF2B5EF4-FFF2-40B4-BE49-F238E27FC236}">
                            <a16:creationId xmlns:a16="http://schemas.microsoft.com/office/drawing/2014/main" id="{44496922-60CA-40F6-B126-7C85DBEAD7BA}"/>
                          </a:ext>
                        </a:extLst>
                      </p:cNvPr>
                      <p:cNvPicPr/>
                      <p:nvPr/>
                    </p:nvPicPr>
                    <p:blipFill>
                      <a:blip r:embed="rId18"/>
                      <a:stretch>
                        <a:fillRect/>
                      </a:stretch>
                    </p:blipFill>
                    <p:spPr>
                      <a:xfrm>
                        <a:off x="2224883" y="5950524"/>
                        <a:ext cx="3498850" cy="801688"/>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C7444480-E253-43E5-AECB-801E2E00F201}"/>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22336323"/>
      </p:ext>
    </p:extLst>
  </p:cSld>
  <p:clrMapOvr>
    <a:masterClrMapping/>
  </p:clrMapOvr>
  <mc:AlternateContent xmlns:mc="http://schemas.openxmlformats.org/markup-compatibility/2006">
    <mc:Choice xmlns:p14="http://schemas.microsoft.com/office/powerpoint/2010/main" Requires="p14">
      <p:transition spd="slow" p14:dur="2000" advTm="180300"/>
    </mc:Choice>
    <mc:Fallback>
      <p:transition spd="slow" advTm="18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9|8.7|10.9|5.3|15.1"/>
</p:tagLst>
</file>

<file path=ppt/tags/tag10.xml><?xml version="1.0" encoding="utf-8"?>
<p:tagLst xmlns:a="http://schemas.openxmlformats.org/drawingml/2006/main" xmlns:r="http://schemas.openxmlformats.org/officeDocument/2006/relationships" xmlns:p="http://schemas.openxmlformats.org/presentationml/2006/main">
  <p:tag name="TIMING" val="|9.4|41.5|29.6|13.7|14.5"/>
</p:tagLst>
</file>

<file path=ppt/tags/tag11.xml><?xml version="1.0" encoding="utf-8"?>
<p:tagLst xmlns:a="http://schemas.openxmlformats.org/drawingml/2006/main" xmlns:r="http://schemas.openxmlformats.org/officeDocument/2006/relationships" xmlns:p="http://schemas.openxmlformats.org/presentationml/2006/main">
  <p:tag name="TIMING" val="|13.5|49.2|6.7"/>
</p:tagLst>
</file>

<file path=ppt/tags/tag12.xml><?xml version="1.0" encoding="utf-8"?>
<p:tagLst xmlns:a="http://schemas.openxmlformats.org/drawingml/2006/main" xmlns:r="http://schemas.openxmlformats.org/officeDocument/2006/relationships" xmlns:p="http://schemas.openxmlformats.org/presentationml/2006/main">
  <p:tag name="TIMING" val="|13.2|3.7|21.5|2.5|11.6|2.2|6|3.2|6.8|2.1|10.5"/>
</p:tagLst>
</file>

<file path=ppt/tags/tag13.xml><?xml version="1.0" encoding="utf-8"?>
<p:tagLst xmlns:a="http://schemas.openxmlformats.org/drawingml/2006/main" xmlns:r="http://schemas.openxmlformats.org/officeDocument/2006/relationships" xmlns:p="http://schemas.openxmlformats.org/presentationml/2006/main">
  <p:tag name="TIMING" val="|8.3|16.7|16.3"/>
</p:tagLst>
</file>

<file path=ppt/tags/tag14.xml><?xml version="1.0" encoding="utf-8"?>
<p:tagLst xmlns:a="http://schemas.openxmlformats.org/drawingml/2006/main" xmlns:r="http://schemas.openxmlformats.org/officeDocument/2006/relationships" xmlns:p="http://schemas.openxmlformats.org/presentationml/2006/main">
  <p:tag name="TIMING" val="|16.9|7.2|6.2|9.5|11.8"/>
</p:tagLst>
</file>

<file path=ppt/tags/tag15.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1.5|20.2|13.1|20.8|16.6|5.7|21.3"/>
</p:tagLst>
</file>

<file path=ppt/tags/tag3.xml><?xml version="1.0" encoding="utf-8"?>
<p:tagLst xmlns:a="http://schemas.openxmlformats.org/drawingml/2006/main" xmlns:r="http://schemas.openxmlformats.org/officeDocument/2006/relationships" xmlns:p="http://schemas.openxmlformats.org/presentationml/2006/main">
  <p:tag name="TIMING" val="|22.1|12.1|3.9|13.7"/>
</p:tagLst>
</file>

<file path=ppt/tags/tag4.xml><?xml version="1.0" encoding="utf-8"?>
<p:tagLst xmlns:a="http://schemas.openxmlformats.org/drawingml/2006/main" xmlns:r="http://schemas.openxmlformats.org/officeDocument/2006/relationships" xmlns:p="http://schemas.openxmlformats.org/presentationml/2006/main">
  <p:tag name="TIMING" val="|15.5"/>
</p:tagLst>
</file>

<file path=ppt/tags/tag5.xml><?xml version="1.0" encoding="utf-8"?>
<p:tagLst xmlns:a="http://schemas.openxmlformats.org/drawingml/2006/main" xmlns:r="http://schemas.openxmlformats.org/officeDocument/2006/relationships" xmlns:p="http://schemas.openxmlformats.org/presentationml/2006/main">
  <p:tag name="TIMING" val="|7.5|8.5|9.1|22|26.5"/>
</p:tagLst>
</file>

<file path=ppt/tags/tag6.xml><?xml version="1.0" encoding="utf-8"?>
<p:tagLst xmlns:a="http://schemas.openxmlformats.org/drawingml/2006/main" xmlns:r="http://schemas.openxmlformats.org/officeDocument/2006/relationships" xmlns:p="http://schemas.openxmlformats.org/presentationml/2006/main">
  <p:tag name="TIMING" val="|10.3"/>
</p:tagLst>
</file>

<file path=ppt/tags/tag7.xml><?xml version="1.0" encoding="utf-8"?>
<p:tagLst xmlns:a="http://schemas.openxmlformats.org/drawingml/2006/main" xmlns:r="http://schemas.openxmlformats.org/officeDocument/2006/relationships" xmlns:p="http://schemas.openxmlformats.org/presentationml/2006/main">
  <p:tag name="TIMING" val="|32.4|19.4|46.3|8.8|16.1"/>
</p:tagLst>
</file>

<file path=ppt/tags/tag8.xml><?xml version="1.0" encoding="utf-8"?>
<p:tagLst xmlns:a="http://schemas.openxmlformats.org/drawingml/2006/main" xmlns:r="http://schemas.openxmlformats.org/officeDocument/2006/relationships" xmlns:p="http://schemas.openxmlformats.org/presentationml/2006/main">
  <p:tag name="TIMING" val="|5.4|34.5"/>
</p:tagLst>
</file>

<file path=ppt/tags/tag9.xml><?xml version="1.0" encoding="utf-8"?>
<p:tagLst xmlns:a="http://schemas.openxmlformats.org/drawingml/2006/main" xmlns:r="http://schemas.openxmlformats.org/officeDocument/2006/relationships" xmlns:p="http://schemas.openxmlformats.org/presentationml/2006/main">
  <p:tag name="TIMING" val="|27.1|11.5|1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43537</TotalTime>
  <Words>1458</Words>
  <Application>Microsoft Office PowerPoint</Application>
  <PresentationFormat>On-screen Show (4:3)</PresentationFormat>
  <Paragraphs>204</Paragraphs>
  <Slides>21</Slides>
  <Notes>1</Notes>
  <HiddenSlides>0</HiddenSlides>
  <MMClips>21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34"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MathType 7.0 Equation</vt:lpstr>
      <vt:lpstr>Equation</vt:lpstr>
      <vt:lpstr>8.10 Linear operators</vt:lpstr>
      <vt:lpstr>Introduction</vt:lpstr>
      <vt:lpstr>Composition of linear maps</vt:lpstr>
      <vt:lpstr>Composition of linear maps</vt:lpstr>
      <vt:lpstr>Algebra of linear operators</vt:lpstr>
      <vt:lpstr>Composition of linear maps</vt:lpstr>
      <vt:lpstr>Invertibility</vt:lpstr>
      <vt:lpstr>Composition of linear maps</vt:lpstr>
      <vt:lpstr>Composition of linear maps</vt:lpstr>
      <vt:lpstr>Powers of operators</vt:lpstr>
      <vt:lpstr>Powers of operators</vt:lpstr>
      <vt:lpstr>Powers of operators</vt:lpstr>
      <vt:lpstr>Efficient calculations of integer powers</vt:lpstr>
      <vt:lpstr>Efficient calculations of integer powers</vt:lpstr>
      <vt:lpstr>Polynomials on operators</vt:lpstr>
      <vt:lpstr>Polynomials on operators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1076</cp:revision>
  <dcterms:created xsi:type="dcterms:W3CDTF">2020-04-30T19:27:29Z</dcterms:created>
  <dcterms:modified xsi:type="dcterms:W3CDTF">2020-11-10T12:53:19Z</dcterms:modified>
</cp:coreProperties>
</file>